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3"/>
  </p:notesMasterIdLst>
  <p:sldIdLst>
    <p:sldId id="265" r:id="rId3"/>
    <p:sldId id="268" r:id="rId4"/>
    <p:sldId id="267" r:id="rId5"/>
    <p:sldId id="264" r:id="rId6"/>
    <p:sldId id="257" r:id="rId7"/>
    <p:sldId id="258" r:id="rId8"/>
    <p:sldId id="261" r:id="rId9"/>
    <p:sldId id="263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r Morsli" initials="SM" lastIdx="1" clrIdx="0">
    <p:extLst>
      <p:ext uri="{19B8F6BF-5375-455C-9EA6-DF929625EA0E}">
        <p15:presenceInfo xmlns:p15="http://schemas.microsoft.com/office/powerpoint/2012/main" userId="S-1-5-21-735597918-3191700965-2342372472-9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16" autoAdjust="0"/>
  </p:normalViewPr>
  <p:slideViewPr>
    <p:cSldViewPr snapToGrid="0">
      <p:cViewPr varScale="1">
        <p:scale>
          <a:sx n="80" d="100"/>
          <a:sy n="80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05T16:43:10.152" idx="1">
    <p:pos x="4843" y="486"/>
    <p:text>Fix the truncated image - need indesign files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0723-3479-4967-B5C7-C185802021E3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970F7-A762-472B-AA50-B8D9ADB0B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! Mike, could you please copy- paste the images from the </a:t>
            </a:r>
            <a:r>
              <a:rPr lang="en-GB" dirty="0" err="1" smtClean="0"/>
              <a:t>indesign</a:t>
            </a:r>
            <a:r>
              <a:rPr lang="en-GB" dirty="0" smtClean="0"/>
              <a:t> files?!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u="sng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7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! Mike, could you please copy- paste the images from the </a:t>
            </a:r>
            <a:r>
              <a:rPr lang="en-GB" dirty="0" err="1" smtClean="0"/>
              <a:t>indesign</a:t>
            </a:r>
            <a:r>
              <a:rPr lang="en-GB" dirty="0" smtClean="0"/>
              <a:t> files?!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5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! Mike, could you please copy- paste the images from the </a:t>
            </a:r>
            <a:r>
              <a:rPr lang="en-GB" dirty="0" err="1" smtClean="0"/>
              <a:t>indesign</a:t>
            </a:r>
            <a:r>
              <a:rPr lang="en-GB" dirty="0" smtClean="0"/>
              <a:t> files?!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See fact sheet for more information</a:t>
            </a:r>
            <a:endParaRPr lang="en-GB" u="sng" dirty="0" smtClean="0"/>
          </a:p>
          <a:p>
            <a:endParaRPr lang="en-GB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6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! Mike, could you please copy- paste the images from the </a:t>
            </a:r>
            <a:r>
              <a:rPr lang="en-GB" dirty="0" err="1" smtClean="0"/>
              <a:t>indesign</a:t>
            </a:r>
            <a:r>
              <a:rPr lang="en-GB" dirty="0" smtClean="0"/>
              <a:t> files?!</a:t>
            </a:r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See fact sheet for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1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FF0000"/>
                </a:solidFill>
              </a:rPr>
              <a:t>! Mike, could you please copy- paste the images from the </a:t>
            </a:r>
            <a:r>
              <a:rPr lang="en-GB" dirty="0" err="1" smtClean="0">
                <a:solidFill>
                  <a:srgbClr val="FF0000"/>
                </a:solidFill>
              </a:rPr>
              <a:t>indesign</a:t>
            </a:r>
            <a:r>
              <a:rPr lang="en-GB" dirty="0" smtClean="0">
                <a:solidFill>
                  <a:srgbClr val="FF0000"/>
                </a:solidFill>
              </a:rPr>
              <a:t> files?! Movies to be</a:t>
            </a:r>
            <a:r>
              <a:rPr lang="en-GB" baseline="0" dirty="0" smtClean="0">
                <a:solidFill>
                  <a:srgbClr val="FF0000"/>
                </a:solidFill>
              </a:rPr>
              <a:t> recorded and uploaded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See fact sheet for more information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6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See fact sheet for more information</a:t>
            </a:r>
            <a:endParaRPr lang="en-GB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 hope to understand the mechanisms of this process and in the future be able to slow down the ageing process in humans as well, without them having to restrict a large percentage of their diets.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2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70F7-A762-472B-AA50-B8D9ADB0B7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8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9877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rgbClr val="332F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5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3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572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6A0888F-93A7-4BA9-AA15-E653C1F8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9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2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900"/>
            <a:ext cx="7886700" cy="5104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11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73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9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8788"/>
            <a:ext cx="7886700" cy="5238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16208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93330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317B-CCC4-41FF-A9DE-F026F49EAAA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7029"/>
            <a:ext cx="1143921" cy="12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9175"/>
            <a:ext cx="1143921" cy="1214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8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1" y="6431081"/>
            <a:ext cx="74872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7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abraham.ac.uk/our-research/epigenetics/wolf-re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685" y="1122365"/>
            <a:ext cx="5149516" cy="1559877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Epigenetic Clock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2035" y="-30811"/>
            <a:ext cx="2867907" cy="6888811"/>
            <a:chOff x="-12034" y="-30811"/>
            <a:chExt cx="2867906" cy="688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" y="1692204"/>
              <a:ext cx="2861665" cy="1700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-1307" y="-30811"/>
              <a:ext cx="2857179" cy="1700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7"/>
            <a:stretch/>
          </p:blipFill>
          <p:spPr>
            <a:xfrm>
              <a:off x="-5793" y="3415219"/>
              <a:ext cx="2861665" cy="17004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/>
            <a:stretch/>
          </p:blipFill>
          <p:spPr>
            <a:xfrm>
              <a:off x="-12034" y="5138234"/>
              <a:ext cx="2867904" cy="171976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55870" y="-30811"/>
              <a:ext cx="0" cy="688881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12676" y="5893254"/>
            <a:ext cx="1875851" cy="347540"/>
            <a:chOff x="2951131" y="5893253"/>
            <a:chExt cx="1875850" cy="347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31" y="5893253"/>
              <a:ext cx="347540" cy="34754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48905" y="5897358"/>
              <a:ext cx="1578076" cy="337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>
                  <a:solidFill>
                    <a:schemeClr val="accent1"/>
                  </a:solidFill>
                </a:rPr>
                <a:t>@</a:t>
              </a:r>
              <a:r>
                <a:rPr lang="en-GB" sz="1600" dirty="0" err="1">
                  <a:solidFill>
                    <a:schemeClr val="accent1"/>
                  </a:solidFill>
                </a:rPr>
                <a:t>babrahaminst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 on the Epigenetic Clock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The Reik group at the Babraham Institute discovered the Epigenetic clock in mice and developed the model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More information can be found here: </a:t>
            </a:r>
            <a:r>
              <a:rPr lang="nl-NL" dirty="0">
                <a:hlinkClick r:id="rId2"/>
              </a:rPr>
              <a:t>https://www.babraham.ac.uk/our-research/epigenetics/wolf-reik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86" y="4226882"/>
            <a:ext cx="7679181" cy="19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792905"/>
              </p:ext>
            </p:extLst>
          </p:nvPr>
        </p:nvGraphicFramePr>
        <p:xfrm>
          <a:off x="241967" y="1239311"/>
          <a:ext cx="8649369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729833">
                  <a:extLst>
                    <a:ext uri="{9D8B030D-6E8A-4147-A177-3AD203B41FA5}">
                      <a16:colId xmlns:a16="http://schemas.microsoft.com/office/drawing/2014/main" val="2435727916"/>
                    </a:ext>
                  </a:extLst>
                </a:gridCol>
                <a:gridCol w="5919536">
                  <a:extLst>
                    <a:ext uri="{9D8B030D-6E8A-4147-A177-3AD203B41FA5}">
                      <a16:colId xmlns:a16="http://schemas.microsoft.com/office/drawing/2014/main" val="1774781169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Explain the differences between biological and chronological age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4908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Most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Describe how lifestyle factors can influence the ageing speed differently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1103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Explain how epigenetics is linked to biological </a:t>
                      </a:r>
                      <a:r>
                        <a:rPr lang="en-GB" sz="2400" dirty="0" smtClean="0">
                          <a:effectLst/>
                        </a:rPr>
                        <a:t>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599070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Key word/s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Epigenetics, ageing, healthy ageing, life style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5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0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Epigenetics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40" r="9868"/>
          <a:stretch/>
        </p:blipFill>
        <p:spPr>
          <a:xfrm>
            <a:off x="5053263" y="1019232"/>
            <a:ext cx="3847098" cy="456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191126"/>
            <a:ext cx="45960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DNA is the same in each cell, but they all work differently </a:t>
            </a:r>
            <a:r>
              <a:rPr lang="en-GB" sz="2200" dirty="0" smtClean="0">
                <a:sym typeface="Wingdings" panose="05000000000000000000" pitchFamily="2" charset="2"/>
              </a:rPr>
              <a:t> epigenetics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Epigenetic marks switch genes on and off to control cell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Chemical marks include DNA methylation through the addition of a methy</a:t>
            </a:r>
            <a:r>
              <a:rPr lang="en-GB" sz="2200" dirty="0"/>
              <a:t>l</a:t>
            </a:r>
            <a:r>
              <a:rPr lang="en-GB" sz="2200" dirty="0" smtClean="0"/>
              <a:t> (CH</a:t>
            </a:r>
            <a:r>
              <a:rPr lang="en-GB" sz="1400" dirty="0" smtClean="0"/>
              <a:t>3</a:t>
            </a:r>
            <a:r>
              <a:rPr lang="en-GB" sz="2200" dirty="0" smtClean="0"/>
              <a:t>) molecule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973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56642"/>
            <a:ext cx="10515600" cy="415163"/>
          </a:xfrm>
        </p:spPr>
        <p:txBody>
          <a:bodyPr/>
          <a:lstStyle/>
          <a:p>
            <a:r>
              <a:rPr lang="en-GB" dirty="0" smtClean="0"/>
              <a:t>Chronological Age vs Biological 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69701"/>
            <a:ext cx="7886700" cy="8575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We all have two different ages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3059" y="1412349"/>
            <a:ext cx="40047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Chronological Age</a:t>
            </a:r>
          </a:p>
          <a:p>
            <a:endParaRPr lang="en-GB" sz="2400" dirty="0"/>
          </a:p>
          <a:p>
            <a:r>
              <a:rPr lang="en-GB" sz="2400" b="1" dirty="0" smtClean="0"/>
              <a:t>Time Since Birth</a:t>
            </a:r>
          </a:p>
          <a:p>
            <a:r>
              <a:rPr lang="en-GB" sz="2200" dirty="0" smtClean="0"/>
              <a:t>Ticks away with the course of time and is based on the day you were born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633785" y="1412349"/>
            <a:ext cx="4053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Biological Age</a:t>
            </a:r>
          </a:p>
          <a:p>
            <a:endParaRPr lang="en-GB" sz="2400" dirty="0"/>
          </a:p>
          <a:p>
            <a:r>
              <a:rPr lang="en-GB" sz="2400" b="1" dirty="0" smtClean="0"/>
              <a:t>Wear &amp; Tear</a:t>
            </a:r>
          </a:p>
          <a:p>
            <a:r>
              <a:rPr lang="en-GB" sz="2200" dirty="0" smtClean="0"/>
              <a:t>Measures the extent of ‘wear and tear’ in your body as you age. </a:t>
            </a:r>
            <a:endParaRPr lang="en-GB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34" t="4094" r="3621" b="8175"/>
          <a:stretch/>
        </p:blipFill>
        <p:spPr>
          <a:xfrm>
            <a:off x="978569" y="3764406"/>
            <a:ext cx="2431777" cy="2468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63" t="4972" r="4977" b="3284"/>
          <a:stretch/>
        </p:blipFill>
        <p:spPr>
          <a:xfrm>
            <a:off x="5411930" y="3689896"/>
            <a:ext cx="2496726" cy="25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Epigenetic Clock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072901"/>
            <a:ext cx="8251879" cy="3966460"/>
          </a:xfrm>
        </p:spPr>
        <p:txBody>
          <a:bodyPr numCol="1"/>
          <a:lstStyle/>
          <a:p>
            <a:r>
              <a:rPr lang="en-US" sz="2200" dirty="0"/>
              <a:t>The Epigenetic Clock is a computer model that estimates a mouse’s biological </a:t>
            </a:r>
            <a:r>
              <a:rPr lang="en-US" sz="2200" dirty="0" smtClean="0"/>
              <a:t>age</a:t>
            </a:r>
            <a:br>
              <a:rPr lang="en-US" sz="2200" dirty="0" smtClean="0"/>
            </a:br>
            <a:endParaRPr lang="nl-NL" sz="2200" dirty="0"/>
          </a:p>
          <a:p>
            <a:r>
              <a:rPr lang="nl-NL" sz="2200" dirty="0" smtClean="0"/>
              <a:t>It looks </a:t>
            </a:r>
            <a:r>
              <a:rPr lang="nl-NL" sz="2200" dirty="0"/>
              <a:t>at changes in DNA methylation at </a:t>
            </a:r>
            <a:r>
              <a:rPr lang="nl-NL" sz="2200" dirty="0" smtClean="0"/>
              <a:t>3</a:t>
            </a:r>
            <a:r>
              <a:rPr lang="en-US" sz="2200" dirty="0" smtClean="0"/>
              <a:t>29 </a:t>
            </a:r>
            <a:r>
              <a:rPr lang="en-US" sz="2200" dirty="0"/>
              <a:t>specific places, out of a possible 23 million, where DNA methylation changes can </a:t>
            </a:r>
            <a:r>
              <a:rPr lang="en-US" sz="2200" dirty="0" smtClean="0"/>
              <a:t>occur</a:t>
            </a:r>
            <a:br>
              <a:rPr lang="en-US" sz="2200" dirty="0" smtClean="0"/>
            </a:br>
            <a:endParaRPr lang="nl-NL" sz="2200" dirty="0"/>
          </a:p>
          <a:p>
            <a:r>
              <a:rPr lang="en-US" sz="2200" dirty="0"/>
              <a:t>The Epigenetic Clock allows researchers to test the effect of lifestyle factors on ageing in mice</a:t>
            </a:r>
            <a:endParaRPr lang="nl-NL" sz="2200" dirty="0"/>
          </a:p>
          <a:p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13" t="2523" r="1725" b="4554"/>
          <a:stretch/>
        </p:blipFill>
        <p:spPr>
          <a:xfrm>
            <a:off x="1301303" y="3836202"/>
            <a:ext cx="6176211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influence ageing in mice?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32705" y="1360665"/>
            <a:ext cx="297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DIET FAT CONTENT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2705" y="3283955"/>
            <a:ext cx="2609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CALORIE INTAKE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2705" y="5148005"/>
            <a:ext cx="543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RESPONSE TO GROWTH HORMONE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1" y="1071018"/>
            <a:ext cx="1156034" cy="1102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748" t="5207"/>
          <a:stretch/>
        </p:blipFill>
        <p:spPr>
          <a:xfrm>
            <a:off x="376671" y="4801509"/>
            <a:ext cx="1156034" cy="1216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2" y="2919704"/>
            <a:ext cx="1239913" cy="12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Choose your mouse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2" y="1008380"/>
            <a:ext cx="1740768" cy="1676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53" y="2913442"/>
            <a:ext cx="1658743" cy="1713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95" y="4854960"/>
            <a:ext cx="1540262" cy="1558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0010" y="1585255"/>
            <a:ext cx="297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DIET FAT CONTENT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0010" y="3508545"/>
            <a:ext cx="2609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CALORIE INTAKE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0010" y="5372595"/>
            <a:ext cx="543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RESPONSE TO GROWTH HORMONE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975331"/>
              </p:ext>
            </p:extLst>
          </p:nvPr>
        </p:nvGraphicFramePr>
        <p:xfrm>
          <a:off x="628650" y="2035676"/>
          <a:ext cx="78867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554736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511859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8511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Mouse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Mouse 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0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Blue card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6.5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42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Orange</a:t>
                      </a:r>
                      <a:r>
                        <a:rPr lang="en-GB" b="1" baseline="0" dirty="0" smtClean="0"/>
                        <a:t> card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months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7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Purple card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months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7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847"/>
            <a:ext cx="7886700" cy="4782120"/>
          </a:xfrm>
        </p:spPr>
        <p:txBody>
          <a:bodyPr/>
          <a:lstStyle/>
          <a:p>
            <a:r>
              <a:rPr lang="en-GB" dirty="0"/>
              <a:t>What is the difference between chronological and biological age?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What is the relation between epigenetics and biological age?</a:t>
            </a:r>
            <a:br>
              <a:rPr lang="en-GB" dirty="0"/>
            </a:br>
            <a:endParaRPr lang="en-GB" dirty="0"/>
          </a:p>
          <a:p>
            <a:r>
              <a:rPr lang="en-GB" dirty="0"/>
              <a:t>How do “diet fat content”, “caloric intake” and “response to growth hormone” influence the ageing speed?</a:t>
            </a:r>
          </a:p>
        </p:txBody>
      </p:sp>
    </p:spTree>
    <p:extLst>
      <p:ext uri="{BB962C8B-B14F-4D97-AF65-F5344CB8AC3E}">
        <p14:creationId xmlns:p14="http://schemas.microsoft.com/office/powerpoint/2010/main" val="7906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 presentation template">
  <a:themeElements>
    <a:clrScheme name="BI colours">
      <a:dk1>
        <a:sysClr val="windowText" lastClr="000000"/>
      </a:dk1>
      <a:lt1>
        <a:sysClr val="window" lastClr="FFFFFF"/>
      </a:lt1>
      <a:dk2>
        <a:srgbClr val="332F6B"/>
      </a:dk2>
      <a:lt2>
        <a:srgbClr val="E7E6E6"/>
      </a:lt2>
      <a:accent1>
        <a:srgbClr val="00B0F0"/>
      </a:accent1>
      <a:accent2>
        <a:srgbClr val="332F6B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 presentation template" id="{7637675D-49B8-4EF5-94CC-A3E2B4D6309B}" vid="{88E6FE3F-F19F-43AC-B355-B5B7FCBDFED5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195D"/>
      </a:dk2>
      <a:lt2>
        <a:srgbClr val="E7E6E6"/>
      </a:lt2>
      <a:accent1>
        <a:srgbClr val="009FE3"/>
      </a:accent1>
      <a:accent2>
        <a:srgbClr val="24195D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5D75EE00-E767-4B49-862D-68BA44416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 presentation template</Template>
  <TotalTime>925</TotalTime>
  <Words>398</Words>
  <Application>Microsoft Office PowerPoint</Application>
  <PresentationFormat>On-screen Show (4:3)</PresentationFormat>
  <Paragraphs>88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BI presentation template</vt:lpstr>
      <vt:lpstr>1_Office Theme</vt:lpstr>
      <vt:lpstr> The Epigenetic Clock</vt:lpstr>
      <vt:lpstr>Learning Outcomes</vt:lpstr>
      <vt:lpstr>Epigenetics</vt:lpstr>
      <vt:lpstr>Chronological Age vs Biological Age</vt:lpstr>
      <vt:lpstr>The Epigenetic Clock</vt:lpstr>
      <vt:lpstr>What can influence ageing in mice?</vt:lpstr>
      <vt:lpstr>Choose your mouse</vt:lpstr>
      <vt:lpstr>Answers</vt:lpstr>
      <vt:lpstr>Recap</vt:lpstr>
      <vt:lpstr>More information on the Epigenetic Clock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branding</dc:title>
  <dc:creator>Esther Van Vliet</dc:creator>
  <cp:lastModifiedBy>Michael Hinton</cp:lastModifiedBy>
  <cp:revision>59</cp:revision>
  <dcterms:created xsi:type="dcterms:W3CDTF">2018-08-24T15:36:40Z</dcterms:created>
  <dcterms:modified xsi:type="dcterms:W3CDTF">2019-01-29T11:11:50Z</dcterms:modified>
</cp:coreProperties>
</file>