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8"/>
  </p:notesMasterIdLst>
  <p:sldIdLst>
    <p:sldId id="265" r:id="rId3"/>
    <p:sldId id="281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80" r:id="rId15"/>
    <p:sldId id="279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105" autoAdjust="0"/>
  </p:normalViewPr>
  <p:slideViewPr>
    <p:cSldViewPr snapToGrid="0">
      <p:cViewPr varScale="1">
        <p:scale>
          <a:sx n="80" d="100"/>
          <a:sy n="80" d="100"/>
        </p:scale>
        <p:origin x="17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3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80723-3479-4967-B5C7-C185802021E3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970F7-A762-472B-AA50-B8D9ADB0B7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440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50 trillion</a:t>
            </a:r>
            <a:r>
              <a:rPr lang="en-GB" baseline="0" dirty="0" smtClean="0"/>
              <a:t> cells</a:t>
            </a:r>
          </a:p>
          <a:p>
            <a:r>
              <a:rPr lang="en-GB" baseline="0" dirty="0" smtClean="0"/>
              <a:t>200 different cell types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CC image -https://www.flickr.com/photos/pulmonary_pathology/5018644792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885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78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Adenine (A), Cytosine (C),</a:t>
            </a:r>
            <a:r>
              <a:rPr lang="en-GB" baseline="0" dirty="0" smtClean="0"/>
              <a:t> Guanine (G), Thymine (T)</a:t>
            </a:r>
          </a:p>
          <a:p>
            <a:endParaRPr lang="en-GB" baseline="0" dirty="0" smtClean="0"/>
          </a:p>
          <a:p>
            <a:r>
              <a:rPr lang="en-GB" baseline="0" dirty="0" smtClean="0"/>
              <a:t>CC image - https://se.wikipedia.org/wiki/Fiila:Dna-base-flipping.svg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6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Epigenetics add</a:t>
            </a:r>
            <a:r>
              <a:rPr lang="en-GB" baseline="0" dirty="0" smtClean="0"/>
              <a:t> marks to help decide whether a portion of DNA (gene) is switched on (expressed) or off (silenced)</a:t>
            </a:r>
          </a:p>
          <a:p>
            <a:endParaRPr lang="en-GB" baseline="0" dirty="0" smtClean="0"/>
          </a:p>
          <a:p>
            <a:r>
              <a:rPr lang="en-GB" baseline="0" dirty="0" smtClean="0"/>
              <a:t>CC image - https://commons.wikimedia.org/wiki/File:422_Feature_Stem_Cell_new.png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143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Transcription</a:t>
            </a:r>
          </a:p>
          <a:p>
            <a:r>
              <a:rPr lang="en-GB" dirty="0" smtClean="0"/>
              <a:t>Translation</a:t>
            </a:r>
          </a:p>
          <a:p>
            <a:endParaRPr lang="en-GB" dirty="0" smtClean="0"/>
          </a:p>
          <a:p>
            <a:r>
              <a:rPr lang="en-GB" dirty="0" smtClean="0"/>
              <a:t>CC image - https://commons.wikimedia.org/wiki/File:0328_Transcription-translation_Summary.jpg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48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Methyl (methylation</a:t>
            </a:r>
            <a:r>
              <a:rPr lang="en-GB" baseline="0" dirty="0" smtClean="0"/>
              <a:t> is when a methyl group is added to alter gene expression)</a:t>
            </a:r>
          </a:p>
          <a:p>
            <a:r>
              <a:rPr lang="en-GB" baseline="0" dirty="0" smtClean="0"/>
              <a:t>Acetyl (Acetylation is when an acetyl group is added to alter gene expression)</a:t>
            </a:r>
          </a:p>
          <a:p>
            <a:endParaRPr lang="en-GB" baseline="0" dirty="0" smtClean="0"/>
          </a:p>
          <a:p>
            <a:r>
              <a:rPr lang="en-GB" baseline="0" dirty="0" smtClean="0"/>
              <a:t>CC images:</a:t>
            </a:r>
          </a:p>
          <a:p>
            <a:r>
              <a:rPr lang="en-GB" baseline="0" dirty="0" smtClean="0"/>
              <a:t>Methyl group - https://commons.wikimedia.org/wiki/File:Methyl_group.svg</a:t>
            </a:r>
          </a:p>
          <a:p>
            <a:r>
              <a:rPr lang="en-GB" baseline="0" dirty="0" smtClean="0"/>
              <a:t>Acetyl group - https://commons.wikimedia.org/wiki/File:Acetyl_group.svg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51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See fact sheet for more information</a:t>
            </a:r>
            <a:endParaRPr lang="en-GB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954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</a:t>
            </a:r>
            <a:r>
              <a:rPr lang="en-GB" baseline="0" dirty="0" smtClean="0"/>
              <a:t> fact sheet for more information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CC image of nucleosome - https://commons.wikimedia.org/wiki/File:Nucleosome_organization.png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141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</a:t>
            </a:r>
            <a:r>
              <a:rPr lang="en-GB" baseline="0" dirty="0" smtClean="0"/>
              <a:t> fact sheet for more information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727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</a:t>
            </a:r>
            <a:r>
              <a:rPr lang="en-GB" baseline="0" dirty="0" smtClean="0"/>
              <a:t> fact sheet for more information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07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559877"/>
          </a:xfrm>
          <a:prstGeom prst="rect">
            <a:avLst/>
          </a:prstGeom>
        </p:spPr>
        <p:txBody>
          <a:bodyPr anchor="b"/>
          <a:lstStyle>
            <a:lvl1pPr algn="r">
              <a:defRPr sz="3200">
                <a:solidFill>
                  <a:srgbClr val="332F6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602038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42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352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512432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18611"/>
            <a:ext cx="78867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138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15727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15727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14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4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46A0888F-93A7-4BA9-AA15-E653C1F84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496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321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994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15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2900"/>
            <a:ext cx="7886700" cy="51040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89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512432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18611"/>
            <a:ext cx="78867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477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517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99744"/>
            <a:ext cx="3886200" cy="51772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99744"/>
            <a:ext cx="3886200" cy="51772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89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2735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01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67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0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3954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38788"/>
            <a:ext cx="7886700" cy="52381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79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6"/>
            <a:ext cx="7772400" cy="1620837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593330"/>
            <a:ext cx="6858000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59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365130"/>
            <a:ext cx="7886700" cy="40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158"/>
            <a:ext cx="7886700" cy="454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1731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173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1" y="6431081"/>
            <a:ext cx="748722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" y="773651"/>
            <a:ext cx="858695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07" y="5617029"/>
            <a:ext cx="1143921" cy="121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1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07" y="5619175"/>
            <a:ext cx="1143921" cy="12148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0"/>
            <a:ext cx="7886700" cy="40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158"/>
            <a:ext cx="7886700" cy="454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1731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173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1" y="6431081"/>
            <a:ext cx="748722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" y="773651"/>
            <a:ext cx="858695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27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en-US" sz="3200" b="1" kern="1200" dirty="0">
          <a:solidFill>
            <a:schemeClr val="bg1"/>
          </a:solidFill>
          <a:latin typeface="+mn-lt"/>
          <a:ea typeface="+mn-ea"/>
          <a:cs typeface="+mn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8685" y="1122365"/>
            <a:ext cx="5149516" cy="1559877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Exploring Epigenetics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-12035" y="-30811"/>
            <a:ext cx="2867907" cy="6888811"/>
            <a:chOff x="-12034" y="-30811"/>
            <a:chExt cx="2867906" cy="68888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94" y="1692204"/>
              <a:ext cx="2861665" cy="170047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77"/>
            <a:stretch/>
          </p:blipFill>
          <p:spPr>
            <a:xfrm>
              <a:off x="-1307" y="-30811"/>
              <a:ext cx="2857179" cy="170047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67"/>
            <a:stretch/>
          </p:blipFill>
          <p:spPr>
            <a:xfrm>
              <a:off x="-5793" y="3415219"/>
              <a:ext cx="2861665" cy="170047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7"/>
            <a:stretch/>
          </p:blipFill>
          <p:spPr>
            <a:xfrm>
              <a:off x="-12034" y="5138234"/>
              <a:ext cx="2867904" cy="1719766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2855870" y="-30811"/>
              <a:ext cx="0" cy="6888811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012676" y="5893254"/>
            <a:ext cx="1875851" cy="347540"/>
            <a:chOff x="2951131" y="5893253"/>
            <a:chExt cx="1875850" cy="3475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131" y="5893253"/>
              <a:ext cx="347540" cy="347540"/>
            </a:xfrm>
            <a:prstGeom prst="rect">
              <a:avLst/>
            </a:prstGeom>
          </p:spPr>
        </p:pic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3248905" y="5897358"/>
              <a:ext cx="1578076" cy="3371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dirty="0">
                  <a:solidFill>
                    <a:schemeClr val="accent1"/>
                  </a:solidFill>
                </a:rPr>
                <a:t>@</a:t>
              </a:r>
              <a:r>
                <a:rPr lang="en-GB" sz="1600" dirty="0" err="1">
                  <a:solidFill>
                    <a:schemeClr val="accent1"/>
                  </a:solidFill>
                </a:rPr>
                <a:t>babrahaminst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9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9709"/>
            <a:ext cx="7886700" cy="415162"/>
          </a:xfrm>
        </p:spPr>
        <p:txBody>
          <a:bodyPr/>
          <a:lstStyle/>
          <a:p>
            <a:r>
              <a:rPr lang="en-GB" dirty="0" smtClean="0"/>
              <a:t>Methylation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8547" y="982153"/>
            <a:ext cx="87589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Methylation occurs through the addition of a methyl (CH3) molecule and </a:t>
            </a:r>
            <a:r>
              <a:rPr lang="en-GB" sz="2200" b="1" dirty="0"/>
              <a:t>packs the nucleosomes </a:t>
            </a:r>
            <a:r>
              <a:rPr lang="en-GB" sz="2200" b="1" dirty="0" smtClean="0"/>
              <a:t>tightly</a:t>
            </a:r>
            <a:endParaRPr lang="en-GB" sz="2200" dirty="0" smtClean="0"/>
          </a:p>
          <a:p>
            <a:endParaRPr lang="en-GB" sz="2200" dirty="0" smtClean="0"/>
          </a:p>
          <a:p>
            <a:r>
              <a:rPr lang="en-GB" sz="2200" dirty="0" smtClean="0"/>
              <a:t>If the nucleosomes are packed together tightly, genes are not accessible, and so are switched off</a:t>
            </a:r>
          </a:p>
          <a:p>
            <a:endParaRPr lang="en-GB" sz="22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034" y="2967587"/>
            <a:ext cx="6605593" cy="303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9709"/>
            <a:ext cx="7886700" cy="415162"/>
          </a:xfrm>
        </p:spPr>
        <p:txBody>
          <a:bodyPr/>
          <a:lstStyle/>
          <a:p>
            <a:r>
              <a:rPr lang="en-GB" dirty="0" smtClean="0"/>
              <a:t>Acetylation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7387" y="1030277"/>
            <a:ext cx="88522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DNA acetylation through the addition of an acetyl (CH</a:t>
            </a:r>
            <a:r>
              <a:rPr lang="en-GB" sz="2200" baseline="-25000" dirty="0"/>
              <a:t>3</a:t>
            </a:r>
            <a:r>
              <a:rPr lang="en-GB" sz="2200" dirty="0"/>
              <a:t>CO) molecule and </a:t>
            </a:r>
            <a:r>
              <a:rPr lang="en-GB" sz="2200" b="1" dirty="0"/>
              <a:t>packs the nucleosomes </a:t>
            </a:r>
            <a:r>
              <a:rPr lang="en-GB" sz="2200" b="1" dirty="0" smtClean="0"/>
              <a:t>loosely</a:t>
            </a:r>
            <a:endParaRPr lang="en-GB" sz="2200" dirty="0" smtClean="0"/>
          </a:p>
          <a:p>
            <a:endParaRPr lang="en-GB" sz="2200" dirty="0"/>
          </a:p>
          <a:p>
            <a:r>
              <a:rPr lang="en-GB" sz="2200" dirty="0" smtClean="0"/>
              <a:t>Nucleosomes </a:t>
            </a:r>
            <a:r>
              <a:rPr lang="en-GB" sz="2200" dirty="0"/>
              <a:t>loosely packed together </a:t>
            </a:r>
            <a:r>
              <a:rPr lang="en-GB" sz="2200" dirty="0" smtClean="0"/>
              <a:t>have </a:t>
            </a:r>
            <a:r>
              <a:rPr lang="en-GB" sz="2200" dirty="0"/>
              <a:t>accessible genes </a:t>
            </a:r>
            <a:r>
              <a:rPr lang="en-GB" sz="2200" dirty="0" smtClean="0"/>
              <a:t>that </a:t>
            </a:r>
            <a:r>
              <a:rPr lang="en-GB" sz="2200" dirty="0"/>
              <a:t>are switched on</a:t>
            </a:r>
          </a:p>
          <a:p>
            <a:endParaRPr lang="en-GB" sz="2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200" t="22711" r="50400" b="24667"/>
          <a:stretch/>
        </p:blipFill>
        <p:spPr>
          <a:xfrm>
            <a:off x="2178943" y="2921328"/>
            <a:ext cx="4786113" cy="334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3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0749"/>
            <a:ext cx="7886700" cy="415162"/>
          </a:xfrm>
        </p:spPr>
        <p:txBody>
          <a:bodyPr/>
          <a:lstStyle/>
          <a:p>
            <a:r>
              <a:rPr lang="en-GB" dirty="0" smtClean="0"/>
              <a:t>Understanding epigenetics for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GB" dirty="0"/>
              <a:t>Epigenetic marks </a:t>
            </a:r>
            <a:r>
              <a:rPr lang="en-GB" dirty="0" smtClean="0"/>
              <a:t>are changed in</a:t>
            </a:r>
            <a:r>
              <a:rPr lang="en-GB" dirty="0"/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dirty="0"/>
              <a:t>Different cell types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dirty="0"/>
              <a:t>Disease states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dirty="0"/>
              <a:t>Response to physiological </a:t>
            </a:r>
            <a:r>
              <a:rPr lang="en-GB" dirty="0" smtClean="0"/>
              <a:t>stimuli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dirty="0" smtClean="0"/>
              <a:t>Over time with age</a:t>
            </a:r>
            <a:endParaRPr lang="en-GB" dirty="0"/>
          </a:p>
          <a:p>
            <a:r>
              <a:rPr lang="en-GB" dirty="0" smtClean="0"/>
              <a:t>Researchers believe that understanding epigenetics can help with the treatment of disease</a:t>
            </a:r>
          </a:p>
        </p:txBody>
      </p:sp>
    </p:spTree>
    <p:extLst>
      <p:ext uri="{BB962C8B-B14F-4D97-AF65-F5344CB8AC3E}">
        <p14:creationId xmlns:p14="http://schemas.microsoft.com/office/powerpoint/2010/main" val="322431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749"/>
            <a:ext cx="9144000" cy="465052"/>
          </a:xfrm>
        </p:spPr>
        <p:txBody>
          <a:bodyPr/>
          <a:lstStyle/>
          <a:p>
            <a:r>
              <a:rPr lang="en-GB" dirty="0" smtClean="0"/>
              <a:t>Explaining epigenetics to a non-scientist audience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Being able to explain scientific concepts to non-specialist audiences is an essential skill.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How could we describe epigenetics?</a:t>
            </a:r>
          </a:p>
          <a:p>
            <a:pPr marL="342900" indent="-342900"/>
            <a:r>
              <a:rPr lang="en-GB" dirty="0" smtClean="0"/>
              <a:t>‘A book with chapters that are locked until required’</a:t>
            </a:r>
          </a:p>
          <a:p>
            <a:pPr marL="342900" indent="-342900"/>
            <a:r>
              <a:rPr lang="en-GB" dirty="0" smtClean="0"/>
              <a:t>‘A wardrobe that only allows a few clothes to be taken out at a time’</a:t>
            </a:r>
          </a:p>
          <a:p>
            <a:pPr marL="342900" indent="-342900"/>
            <a:r>
              <a:rPr lang="en-GB" dirty="0" smtClean="0"/>
              <a:t>‘A road system with some routes closed off and others open for traffic’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 physical model of a DNA helix including epigenetic marks could be a better way of explaining the concepts.</a:t>
            </a:r>
          </a:p>
        </p:txBody>
      </p:sp>
    </p:spTree>
    <p:extLst>
      <p:ext uri="{BB962C8B-B14F-4D97-AF65-F5344CB8AC3E}">
        <p14:creationId xmlns:p14="http://schemas.microsoft.com/office/powerpoint/2010/main" val="414137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Activity: Build an epigenetics model!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1" dirty="0" smtClean="0"/>
              <a:t>Your challenge: </a:t>
            </a:r>
            <a:r>
              <a:rPr lang="en-GB" dirty="0" smtClean="0"/>
              <a:t>Create a resource to explain epigenetics to a non-science audience</a:t>
            </a:r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dirty="0" smtClean="0"/>
              <a:t>How will you show how </a:t>
            </a:r>
            <a:r>
              <a:rPr lang="en-GB" dirty="0"/>
              <a:t>epigenetic marks affect the function of the DNA without changing its </a:t>
            </a:r>
            <a:r>
              <a:rPr lang="en-GB" dirty="0" smtClean="0"/>
              <a:t>sequence?</a:t>
            </a:r>
          </a:p>
          <a:p>
            <a:r>
              <a:rPr lang="en-GB" dirty="0" smtClean="0"/>
              <a:t>Will it be interactive?</a:t>
            </a:r>
          </a:p>
          <a:p>
            <a:r>
              <a:rPr lang="en-GB" dirty="0" smtClean="0"/>
              <a:t>A physical model?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02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847"/>
            <a:ext cx="7886700" cy="4782120"/>
          </a:xfrm>
        </p:spPr>
        <p:txBody>
          <a:bodyPr/>
          <a:lstStyle/>
          <a:p>
            <a:r>
              <a:rPr lang="en-GB" dirty="0" smtClean="0"/>
              <a:t>What is the purpose of epigenetics?</a:t>
            </a:r>
          </a:p>
          <a:p>
            <a:r>
              <a:rPr lang="en-GB" dirty="0" smtClean="0"/>
              <a:t>In what </a:t>
            </a:r>
            <a:r>
              <a:rPr lang="en-GB" smtClean="0"/>
              <a:t>circumstances do </a:t>
            </a:r>
            <a:r>
              <a:rPr lang="en-GB" dirty="0" smtClean="0"/>
              <a:t>epigenetic marks change?</a:t>
            </a:r>
          </a:p>
          <a:p>
            <a:r>
              <a:rPr lang="en-GB" dirty="0" smtClean="0"/>
              <a:t>Why is it important that researchers understand epigenetics?</a:t>
            </a:r>
          </a:p>
          <a:p>
            <a:r>
              <a:rPr lang="en-GB" dirty="0" smtClean="0"/>
              <a:t>What are two examples of histone modifications?</a:t>
            </a:r>
          </a:p>
          <a:p>
            <a:r>
              <a:rPr lang="en-GB" dirty="0" smtClean="0"/>
              <a:t>What effects do these modifications have to gene expression?</a:t>
            </a:r>
          </a:p>
        </p:txBody>
      </p:sp>
    </p:spTree>
    <p:extLst>
      <p:ext uri="{BB962C8B-B14F-4D97-AF65-F5344CB8AC3E}">
        <p14:creationId xmlns:p14="http://schemas.microsoft.com/office/powerpoint/2010/main" val="7906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438405"/>
              </p:ext>
            </p:extLst>
          </p:nvPr>
        </p:nvGraphicFramePr>
        <p:xfrm>
          <a:off x="338220" y="1179153"/>
          <a:ext cx="8517021" cy="3657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657643">
                  <a:extLst>
                    <a:ext uri="{9D8B030D-6E8A-4147-A177-3AD203B41FA5}">
                      <a16:colId xmlns:a16="http://schemas.microsoft.com/office/drawing/2014/main" val="3215390971"/>
                    </a:ext>
                  </a:extLst>
                </a:gridCol>
                <a:gridCol w="5859378">
                  <a:extLst>
                    <a:ext uri="{9D8B030D-6E8A-4147-A177-3AD203B41FA5}">
                      <a16:colId xmlns:a16="http://schemas.microsoft.com/office/drawing/2014/main" val="2386100913"/>
                    </a:ext>
                  </a:extLst>
                </a:gridCol>
              </a:tblGrid>
              <a:tr h="189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All students will: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Be able to explain the purpose of </a:t>
                      </a:r>
                      <a:r>
                        <a:rPr lang="en-GB" sz="2400" dirty="0" smtClean="0">
                          <a:effectLst/>
                        </a:rPr>
                        <a:t>epigenetics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4390253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Most students will: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Explain histone modifications and how they regulate gene </a:t>
                      </a:r>
                      <a:r>
                        <a:rPr lang="en-GB" sz="2400" dirty="0" smtClean="0">
                          <a:effectLst/>
                        </a:rPr>
                        <a:t>expression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3184926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Some students will: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Develop a teaching resource to explain epigenetics to a non-science </a:t>
                      </a:r>
                      <a:r>
                        <a:rPr lang="en-GB" sz="2400" dirty="0" smtClean="0">
                          <a:effectLst/>
                        </a:rPr>
                        <a:t>audience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4533630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Key word/s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Epigenetics, histones, nucleosome, DNA, methylation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4773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29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10" y="2673752"/>
            <a:ext cx="5302169" cy="35520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8716"/>
            <a:ext cx="7886700" cy="415162"/>
          </a:xfrm>
        </p:spPr>
        <p:txBody>
          <a:bodyPr/>
          <a:lstStyle/>
          <a:p>
            <a:r>
              <a:rPr lang="en-GB" dirty="0" smtClean="0"/>
              <a:t>Starter (1)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81307"/>
            <a:ext cx="9144000" cy="1692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Roughly how many cells does your body have?</a:t>
            </a:r>
          </a:p>
          <a:p>
            <a:endParaRPr lang="en-GB" dirty="0" smtClean="0"/>
          </a:p>
          <a:p>
            <a:r>
              <a:rPr lang="en-GB" dirty="0" smtClean="0"/>
              <a:t>How many different cell types are there?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06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426" y="2052549"/>
            <a:ext cx="5291787" cy="4328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8716"/>
            <a:ext cx="7886700" cy="415162"/>
          </a:xfrm>
        </p:spPr>
        <p:txBody>
          <a:bodyPr/>
          <a:lstStyle/>
          <a:p>
            <a:r>
              <a:rPr lang="en-GB" dirty="0" smtClean="0"/>
              <a:t>Starter (2)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81307"/>
            <a:ext cx="9144000" cy="1206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What are the names of the four nucleotide bases that make up DNA?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2803774" y="2195499"/>
            <a:ext cx="306147" cy="2792796"/>
            <a:chOff x="2803774" y="2291196"/>
            <a:chExt cx="306147" cy="2792796"/>
          </a:xfrm>
        </p:grpSpPr>
        <p:sp>
          <p:nvSpPr>
            <p:cNvPr id="14" name="TextBox 13"/>
            <p:cNvSpPr txBox="1"/>
            <p:nvPr/>
          </p:nvSpPr>
          <p:spPr>
            <a:xfrm>
              <a:off x="2808235" y="2291196"/>
              <a:ext cx="301686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tx2"/>
                  </a:solidFill>
                </a:rPr>
                <a:t>1</a:t>
              </a:r>
              <a:endParaRPr lang="en-GB" b="1" dirty="0">
                <a:solidFill>
                  <a:schemeClr val="tx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05524" y="3050290"/>
              <a:ext cx="301686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03774" y="3847485"/>
              <a:ext cx="30168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03774" y="4714660"/>
              <a:ext cx="301686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tx2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192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8716"/>
            <a:ext cx="7886700" cy="415162"/>
          </a:xfrm>
        </p:spPr>
        <p:txBody>
          <a:bodyPr/>
          <a:lstStyle/>
          <a:p>
            <a:r>
              <a:rPr lang="en-GB" dirty="0" smtClean="0"/>
              <a:t>Starter (3)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81307"/>
            <a:ext cx="9144000" cy="2803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How do epigenetics allow different cell types to express different genes?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00" y="3934046"/>
            <a:ext cx="7691999" cy="17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8716"/>
            <a:ext cx="7886700" cy="415162"/>
          </a:xfrm>
        </p:spPr>
        <p:txBody>
          <a:bodyPr/>
          <a:lstStyle/>
          <a:p>
            <a:r>
              <a:rPr lang="en-GB" dirty="0" smtClean="0"/>
              <a:t>Starter (4)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54912"/>
            <a:ext cx="9144000" cy="6103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What is the process of making an RNA copy of an active gene called?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What is the word that describes how messenger RNA leads to protein synthesis?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200" y="1717508"/>
            <a:ext cx="3511600" cy="33591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85192" y="3009014"/>
            <a:ext cx="786808" cy="1488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703676" y="4159886"/>
            <a:ext cx="786808" cy="1488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13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8716"/>
            <a:ext cx="7886700" cy="415162"/>
          </a:xfrm>
        </p:spPr>
        <p:txBody>
          <a:bodyPr/>
          <a:lstStyle/>
          <a:p>
            <a:r>
              <a:rPr lang="en-GB" dirty="0" smtClean="0"/>
              <a:t>Starter (5)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81307"/>
            <a:ext cx="9144000" cy="1496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Name two chemical groups that form epigenetics marks on DNA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93" y="3335997"/>
            <a:ext cx="3571688" cy="2551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47859"/>
            <a:ext cx="4160312" cy="3328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5077" y="2691248"/>
            <a:ext cx="3428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/>
              <a:t>Methyl group (methylation)</a:t>
            </a:r>
            <a:endParaRPr lang="en-GB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23100" y="2691248"/>
            <a:ext cx="32092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/>
              <a:t>Acetyl group (acetylation)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397243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6465"/>
            <a:ext cx="7886700" cy="415162"/>
          </a:xfrm>
        </p:spPr>
        <p:txBody>
          <a:bodyPr/>
          <a:lstStyle/>
          <a:p>
            <a:r>
              <a:rPr lang="en-GB" dirty="0" smtClean="0"/>
              <a:t>Epigenetics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9403" y="1167063"/>
            <a:ext cx="459606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All of our cells in our body has identical 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But we have 200 types of cells that function very differently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Epigenetics is the way that genes are regulated to determine what is switched on or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This allows each part of your body to do different jobs</a:t>
            </a:r>
            <a:br>
              <a:rPr lang="en-GB" sz="2200" dirty="0" smtClean="0"/>
            </a:br>
            <a:endParaRPr lang="en-GB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465" y="803439"/>
            <a:ext cx="4328535" cy="49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2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9709"/>
            <a:ext cx="7886700" cy="415162"/>
          </a:xfrm>
        </p:spPr>
        <p:txBody>
          <a:bodyPr/>
          <a:lstStyle/>
          <a:p>
            <a:r>
              <a:rPr lang="en-GB" dirty="0" smtClean="0"/>
              <a:t>The nucleosome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9711" y="1045563"/>
            <a:ext cx="403956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DNA wraps around histones </a:t>
            </a:r>
            <a:r>
              <a:rPr lang="en-GB" sz="2200" dirty="0" smtClean="0"/>
              <a:t>to make the nucleosome, which is where epigenetic alterations occur</a:t>
            </a: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Each nucleosome is made up of 8 proteins called histones</a:t>
            </a: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The tails of histones are where epigenetic changes occur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Chemical marks that cause epigenetic changes include DNA methylation &amp; acetylation </a:t>
            </a:r>
          </a:p>
          <a:p>
            <a:endParaRPr lang="en-GB" sz="2200" dirty="0" smtClean="0"/>
          </a:p>
          <a:p>
            <a:endParaRPr lang="en-GB" sz="2200" b="1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4584509" y="1087490"/>
            <a:ext cx="3901323" cy="4752001"/>
            <a:chOff x="4504299" y="1119574"/>
            <a:chExt cx="3901323" cy="47520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4300" y="1792920"/>
              <a:ext cx="3901322" cy="4078655"/>
            </a:xfrm>
            <a:prstGeom prst="rect">
              <a:avLst/>
            </a:prstGeom>
          </p:spPr>
        </p:pic>
        <p:sp>
          <p:nvSpPr>
            <p:cNvPr id="4" name="Left Brace 3"/>
            <p:cNvSpPr/>
            <p:nvPr/>
          </p:nvSpPr>
          <p:spPr>
            <a:xfrm rot="5400000">
              <a:off x="6265889" y="-207367"/>
              <a:ext cx="238699" cy="3761879"/>
            </a:xfrm>
            <a:prstGeom prst="leftBrace">
              <a:avLst>
                <a:gd name="adj1" fmla="val 68955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20257" y="1119574"/>
              <a:ext cx="1729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The nucleosome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67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 presentation template">
  <a:themeElements>
    <a:clrScheme name="BI colours">
      <a:dk1>
        <a:sysClr val="windowText" lastClr="000000"/>
      </a:dk1>
      <a:lt1>
        <a:sysClr val="window" lastClr="FFFFFF"/>
      </a:lt1>
      <a:dk2>
        <a:srgbClr val="332F6B"/>
      </a:dk2>
      <a:lt2>
        <a:srgbClr val="E7E6E6"/>
      </a:lt2>
      <a:accent1>
        <a:srgbClr val="00B0F0"/>
      </a:accent1>
      <a:accent2>
        <a:srgbClr val="332F6B"/>
      </a:accent2>
      <a:accent3>
        <a:srgbClr val="A5A5A5"/>
      </a:accent3>
      <a:accent4>
        <a:srgbClr val="00702A"/>
      </a:accent4>
      <a:accent5>
        <a:srgbClr val="EDC147"/>
      </a:accent5>
      <a:accent6>
        <a:srgbClr val="CC1F8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 presentation template" id="{7637675D-49B8-4EF5-94CC-A3E2B4D6309B}" vid="{88E6FE3F-F19F-43AC-B355-B5B7FCBDFED5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24195D"/>
      </a:dk2>
      <a:lt2>
        <a:srgbClr val="E7E6E6"/>
      </a:lt2>
      <a:accent1>
        <a:srgbClr val="009FE3"/>
      </a:accent1>
      <a:accent2>
        <a:srgbClr val="24195D"/>
      </a:accent2>
      <a:accent3>
        <a:srgbClr val="A5A5A5"/>
      </a:accent3>
      <a:accent4>
        <a:srgbClr val="00702A"/>
      </a:accent4>
      <a:accent5>
        <a:srgbClr val="EDC147"/>
      </a:accent5>
      <a:accent6>
        <a:srgbClr val="CC1F8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B764DEE-106C-4A69-B694-0D56DA4E6649}" vid="{5D75EE00-E767-4B49-862D-68BA44416EC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 presentation template</Template>
  <TotalTime>1252</TotalTime>
  <Words>709</Words>
  <Application>Microsoft Office PowerPoint</Application>
  <PresentationFormat>On-screen Show (4:3)</PresentationFormat>
  <Paragraphs>127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Times New Roman</vt:lpstr>
      <vt:lpstr>BI presentation template</vt:lpstr>
      <vt:lpstr>1_Office Theme</vt:lpstr>
      <vt:lpstr> Exploring Epigenetics</vt:lpstr>
      <vt:lpstr>Learning Outcomes</vt:lpstr>
      <vt:lpstr>Starter (1)</vt:lpstr>
      <vt:lpstr>Starter (2)</vt:lpstr>
      <vt:lpstr>Starter (3)</vt:lpstr>
      <vt:lpstr>Starter (4)</vt:lpstr>
      <vt:lpstr>Starter (5)</vt:lpstr>
      <vt:lpstr>Epigenetics</vt:lpstr>
      <vt:lpstr>The nucleosome </vt:lpstr>
      <vt:lpstr>Methylation</vt:lpstr>
      <vt:lpstr>Acetylation</vt:lpstr>
      <vt:lpstr>Understanding epigenetics for research</vt:lpstr>
      <vt:lpstr>Explaining epigenetics to a non-scientist audience</vt:lpstr>
      <vt:lpstr>Activity: Build an epigenetics model!</vt:lpstr>
      <vt:lpstr>Recap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 branding</dc:title>
  <dc:creator>Esther Van Vliet</dc:creator>
  <cp:lastModifiedBy>Michael Hinton</cp:lastModifiedBy>
  <cp:revision>91</cp:revision>
  <dcterms:created xsi:type="dcterms:W3CDTF">2018-08-24T15:36:40Z</dcterms:created>
  <dcterms:modified xsi:type="dcterms:W3CDTF">2019-01-29T11:22:03Z</dcterms:modified>
</cp:coreProperties>
</file>