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3"/>
  </p:notesMasterIdLst>
  <p:sldIdLst>
    <p:sldId id="265" r:id="rId3"/>
    <p:sldId id="267" r:id="rId4"/>
    <p:sldId id="264" r:id="rId5"/>
    <p:sldId id="257" r:id="rId6"/>
    <p:sldId id="258" r:id="rId7"/>
    <p:sldId id="259" r:id="rId8"/>
    <p:sldId id="261" r:id="rId9"/>
    <p:sldId id="263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0471" autoAdjust="0"/>
  </p:normalViewPr>
  <p:slideViewPr>
    <p:cSldViewPr snapToGrid="0">
      <p:cViewPr varScale="1">
        <p:scale>
          <a:sx n="59" d="100"/>
          <a:sy n="59" d="100"/>
        </p:scale>
        <p:origin x="23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80723-3479-4967-B5C7-C185802021E3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970F7-A762-472B-AA50-B8D9ADB0B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4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See fact sheet for more information</a:t>
            </a:r>
            <a:endParaRPr lang="en-GB" baseline="0" dirty="0" smtClean="0"/>
          </a:p>
          <a:p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CC images: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Dog w/ cataracts: https://www.flickr.com/photos/carbonnyc/6252864832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Old person: https://www.pexels.com/photo/adult-elder-elderly-enjoyment-432722/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5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See fact sheet for more information</a:t>
            </a:r>
            <a:endParaRPr lang="en-GB" u="sng" dirty="0" smtClean="0"/>
          </a:p>
          <a:p>
            <a:endParaRPr lang="en-GB" u="sng" dirty="0" smtClean="0"/>
          </a:p>
          <a:p>
            <a:r>
              <a:rPr lang="en-GB" u="sng" dirty="0" smtClean="0"/>
              <a:t>CC images</a:t>
            </a:r>
          </a:p>
          <a:p>
            <a:endParaRPr lang="en-GB" u="sng" dirty="0" smtClean="0"/>
          </a:p>
          <a:p>
            <a:r>
              <a:rPr lang="en-GB" u="none" dirty="0" err="1" smtClean="0"/>
              <a:t>C.Elegans</a:t>
            </a:r>
            <a:r>
              <a:rPr lang="en-GB" u="none" baseline="0" dirty="0" smtClean="0"/>
              <a:t> diagram - </a:t>
            </a:r>
            <a:r>
              <a:rPr lang="en-GB" u="none" dirty="0" smtClean="0"/>
              <a:t>https://en.wikipedia.org/wiki/File:Caenorhabditis_elegans_hermaphrodite_adult-en.svg</a:t>
            </a:r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96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fact sheet for more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615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–</a:t>
            </a:r>
            <a:r>
              <a:rPr lang="nl-NL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on hyperlink on video/text to be shown a video of worms</a:t>
            </a:r>
            <a:endParaRPr lang="nl-NL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What are the differences you see between young and older worms? And how does a dietary restriction influences this ageing process? (backup</a:t>
            </a:r>
            <a:r>
              <a:rPr lang="nl-NL" baseline="0" dirty="0" smtClean="0"/>
              <a:t> </a:t>
            </a:r>
            <a:r>
              <a:rPr lang="nl-NL" dirty="0" smtClean="0"/>
              <a:t>video</a:t>
            </a:r>
            <a:r>
              <a:rPr lang="nl-NL" baseline="0" dirty="0" smtClean="0"/>
              <a:t> link: https://www.youtube.com/watch?v=QbdHIW8xNKA&amp;feature=youtu.be)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See fact sheet for more information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394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See fact sheet for more information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68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See fact sheet for more information</a:t>
            </a:r>
            <a:endParaRPr lang="en-GB" dirty="0" smtClean="0"/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Researchers hope to understand the mechanisms of this process and in the future be able to slow down the ageing process in humans as well, without them having to restrict a large percentage of their </a:t>
            </a:r>
            <a:r>
              <a:rPr lang="nl-NL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25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Advantages: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Small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Short</a:t>
            </a:r>
            <a:r>
              <a:rPr lang="en-GB" baseline="0" dirty="0" smtClean="0"/>
              <a:t> lifespan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Rapid reproduction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Hermaphrodites</a:t>
            </a:r>
            <a:r>
              <a:rPr lang="en-GB" baseline="0" dirty="0" smtClean="0"/>
              <a:t> which means they are clones of the adult worms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Disadvantages: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Evolutionarily</a:t>
            </a:r>
            <a:r>
              <a:rPr lang="en-GB" baseline="0" dirty="0" smtClean="0"/>
              <a:t> not very close to humans, so can only look at basic things and can’t extrapolate too much into humans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8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59877"/>
          </a:xfrm>
          <a:prstGeom prst="rect">
            <a:avLst/>
          </a:prstGeom>
        </p:spPr>
        <p:txBody>
          <a:bodyPr anchor="b"/>
          <a:lstStyle>
            <a:lvl1pPr algn="r">
              <a:defRPr sz="3200">
                <a:solidFill>
                  <a:srgbClr val="332F6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2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5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512432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8611"/>
            <a:ext cx="78867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3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15727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15727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4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4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6A0888F-93A7-4BA9-AA15-E653C1F84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49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32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9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15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2900"/>
            <a:ext cx="7886700" cy="51040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9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512432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8611"/>
            <a:ext cx="78867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77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1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99744"/>
            <a:ext cx="3886200" cy="51772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99744"/>
            <a:ext cx="3886200" cy="51772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9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273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01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7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0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95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38788"/>
            <a:ext cx="7886700" cy="52381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9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6"/>
            <a:ext cx="7772400" cy="1620837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93330"/>
            <a:ext cx="6858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9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40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158"/>
            <a:ext cx="7886700" cy="454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1731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173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1" y="6431081"/>
            <a:ext cx="74872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773651"/>
            <a:ext cx="858695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07" y="5617029"/>
            <a:ext cx="1143921" cy="12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1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07" y="5619175"/>
            <a:ext cx="1143921" cy="12148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40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158"/>
            <a:ext cx="7886700" cy="454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1731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173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1" y="6431081"/>
            <a:ext cx="748722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" y="773651"/>
            <a:ext cx="858695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27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chemeClr val="bg1"/>
          </a:solidFill>
          <a:latin typeface="+mn-lt"/>
          <a:ea typeface="+mn-ea"/>
          <a:cs typeface="+mn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babraham.ac.uk/our-research/epigenetics/olivia-casanuev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bdHIW8xNKA&amp;feature=youtu.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8685" y="1122365"/>
            <a:ext cx="5149516" cy="1559877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Ageing in </a:t>
            </a:r>
            <a:r>
              <a:rPr lang="en-GB" i="1" dirty="0" smtClean="0"/>
              <a:t>C. </a:t>
            </a:r>
            <a:r>
              <a:rPr lang="en-GB" i="1" dirty="0" err="1" smtClean="0"/>
              <a:t>Elegans</a:t>
            </a:r>
            <a:endParaRPr lang="en-GB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2035" y="-30811"/>
            <a:ext cx="2867907" cy="6888811"/>
            <a:chOff x="-12034" y="-30811"/>
            <a:chExt cx="2867906" cy="68888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94" y="1692204"/>
              <a:ext cx="2861665" cy="17004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77"/>
            <a:stretch/>
          </p:blipFill>
          <p:spPr>
            <a:xfrm>
              <a:off x="-1307" y="-30811"/>
              <a:ext cx="2857179" cy="17004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67"/>
            <a:stretch/>
          </p:blipFill>
          <p:spPr>
            <a:xfrm>
              <a:off x="-5793" y="3415219"/>
              <a:ext cx="2861665" cy="17004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"/>
            <a:stretch/>
          </p:blipFill>
          <p:spPr>
            <a:xfrm>
              <a:off x="-12034" y="5138234"/>
              <a:ext cx="2867904" cy="1719766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855870" y="-30811"/>
              <a:ext cx="0" cy="688881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012676" y="5893254"/>
            <a:ext cx="1875851" cy="347540"/>
            <a:chOff x="2951131" y="5893253"/>
            <a:chExt cx="1875850" cy="3475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131" y="5893253"/>
              <a:ext cx="347540" cy="347540"/>
            </a:xfrm>
            <a:prstGeom prst="rect">
              <a:avLst/>
            </a:prstGeom>
          </p:spPr>
        </p:pic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3248905" y="5897358"/>
              <a:ext cx="1578076" cy="337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dirty="0">
                  <a:solidFill>
                    <a:schemeClr val="accent1"/>
                  </a:solidFill>
                </a:rPr>
                <a:t>@</a:t>
              </a:r>
              <a:r>
                <a:rPr lang="en-GB" sz="1600" dirty="0" err="1">
                  <a:solidFill>
                    <a:schemeClr val="accent1"/>
                  </a:solidFill>
                </a:rPr>
                <a:t>babrahaminst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9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information BI worm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The Casanueva group at the Babraham Institute uses </a:t>
            </a:r>
            <a:r>
              <a:rPr lang="nl-NL" i="1" dirty="0" smtClean="0"/>
              <a:t>C. Elegans</a:t>
            </a:r>
            <a:r>
              <a:rPr lang="nl-NL" dirty="0" smtClean="0"/>
              <a:t> as a model for their research.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More information can be found here: </a:t>
            </a: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www.babraham.ac.uk/our-research/epigenetics/olivia-casanueva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9786"/>
          <a:stretch/>
        </p:blipFill>
        <p:spPr>
          <a:xfrm>
            <a:off x="0" y="4108255"/>
            <a:ext cx="7888637" cy="236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150118"/>
              </p:ext>
            </p:extLst>
          </p:nvPr>
        </p:nvGraphicFramePr>
        <p:xfrm>
          <a:off x="319314" y="1156171"/>
          <a:ext cx="8547099" cy="5120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881086">
                  <a:extLst>
                    <a:ext uri="{9D8B030D-6E8A-4147-A177-3AD203B41FA5}">
                      <a16:colId xmlns:a16="http://schemas.microsoft.com/office/drawing/2014/main" val="2107975454"/>
                    </a:ext>
                  </a:extLst>
                </a:gridCol>
                <a:gridCol w="5666013">
                  <a:extLst>
                    <a:ext uri="{9D8B030D-6E8A-4147-A177-3AD203B41FA5}">
                      <a16:colId xmlns:a16="http://schemas.microsoft.com/office/drawing/2014/main" val="2515012277"/>
                    </a:ext>
                  </a:extLst>
                </a:gridCol>
              </a:tblGrid>
              <a:tr h="189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All students will: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Be able to explain why worms could be a useful mode organism for understanding ageing</a:t>
                      </a:r>
                      <a:r>
                        <a:rPr lang="en-GB" sz="2400" dirty="0" smtClean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3846553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Most students will: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Provide an example of how lifestyle factors can affect how we age</a:t>
                      </a:r>
                      <a:r>
                        <a:rPr lang="en-GB" sz="2400" dirty="0" smtClean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173868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Some students will: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Describe the process of addressing a scientific problem through weighing up the advantages and disadvantages of different model organisms. </a:t>
                      </a:r>
                      <a:endParaRPr lang="en-GB" sz="24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340132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Key word/s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Worms, ageing, model organism, diet, </a:t>
                      </a:r>
                      <a:r>
                        <a:rPr lang="en-US" sz="2400" dirty="0" err="1">
                          <a:effectLst/>
                        </a:rPr>
                        <a:t>healthspan</a:t>
                      </a:r>
                      <a:r>
                        <a:rPr lang="en-US" sz="2400" dirty="0">
                          <a:effectLst/>
                        </a:rPr>
                        <a:t>, lifespan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8878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04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256642"/>
            <a:ext cx="10515600" cy="415163"/>
          </a:xfrm>
        </p:spPr>
        <p:txBody>
          <a:bodyPr/>
          <a:lstStyle/>
          <a:p>
            <a:r>
              <a:rPr lang="en-GB" dirty="0" smtClean="0"/>
              <a:t>Starter: What happens when we age?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67" y="1026406"/>
            <a:ext cx="8586061" cy="510406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are some features of ageing?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802720"/>
              </p:ext>
            </p:extLst>
          </p:nvPr>
        </p:nvGraphicFramePr>
        <p:xfrm>
          <a:off x="356461" y="4181128"/>
          <a:ext cx="6121831" cy="21508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72719">
                  <a:extLst>
                    <a:ext uri="{9D8B030D-6E8A-4147-A177-3AD203B41FA5}">
                      <a16:colId xmlns:a16="http://schemas.microsoft.com/office/drawing/2014/main" val="3455554713"/>
                    </a:ext>
                  </a:extLst>
                </a:gridCol>
                <a:gridCol w="3549112">
                  <a:extLst>
                    <a:ext uri="{9D8B030D-6E8A-4147-A177-3AD203B41FA5}">
                      <a16:colId xmlns:a16="http://schemas.microsoft.com/office/drawing/2014/main" val="3492748894"/>
                    </a:ext>
                  </a:extLst>
                </a:gridCol>
              </a:tblGrid>
              <a:tr h="537705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Wrinkled skin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Spine curvature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040789"/>
                  </a:ext>
                </a:extLst>
              </a:tr>
              <a:tr h="53770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Muscle wastage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Increased risk of infection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683214"/>
                  </a:ext>
                </a:extLst>
              </a:tr>
              <a:tr h="53770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Cataracts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Sleeping problems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261470"/>
                  </a:ext>
                </a:extLst>
              </a:tr>
              <a:tr h="53770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Alzheimer’s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Frailty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9006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1" y="1582205"/>
            <a:ext cx="3680289" cy="2443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38" y="1582205"/>
            <a:ext cx="4358164" cy="24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C. </a:t>
            </a:r>
            <a:r>
              <a:rPr lang="en-GB" dirty="0" err="1" smtClean="0"/>
              <a:t>elegans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0" y="1072900"/>
            <a:ext cx="8251879" cy="5104067"/>
          </a:xfrm>
        </p:spPr>
        <p:txBody>
          <a:bodyPr numCol="1"/>
          <a:lstStyle/>
          <a:p>
            <a:r>
              <a:rPr lang="nl-NL" dirty="0" smtClean="0"/>
              <a:t>1-2 mm nematode worms</a:t>
            </a:r>
          </a:p>
          <a:p>
            <a:r>
              <a:rPr lang="nl-NL" dirty="0" smtClean="0"/>
              <a:t>Eat bacteria</a:t>
            </a:r>
          </a:p>
          <a:p>
            <a:r>
              <a:rPr lang="nl-NL" dirty="0" smtClean="0"/>
              <a:t>Present across the globe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0160" r="6439" b="14828"/>
          <a:stretch/>
        </p:blipFill>
        <p:spPr>
          <a:xfrm>
            <a:off x="263470" y="3103041"/>
            <a:ext cx="7597455" cy="375495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96356" y="1072898"/>
            <a:ext cx="4548052" cy="510406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Mostly </a:t>
            </a:r>
            <a:r>
              <a:rPr lang="en-GB" dirty="0"/>
              <a:t>hermaphrodites</a:t>
            </a:r>
            <a:endParaRPr lang="nl-NL" dirty="0"/>
          </a:p>
          <a:p>
            <a:r>
              <a:rPr lang="nl-NL" dirty="0"/>
              <a:t>L</a:t>
            </a:r>
            <a:r>
              <a:rPr lang="nl-NL" dirty="0" smtClean="0"/>
              <a:t>ay </a:t>
            </a:r>
            <a:r>
              <a:rPr lang="nl-NL" dirty="0"/>
              <a:t>eggs and can produce 200-300 offspring</a:t>
            </a:r>
          </a:p>
          <a:p>
            <a:r>
              <a:rPr lang="nl-NL" dirty="0"/>
              <a:t>L</a:t>
            </a:r>
            <a:r>
              <a:rPr lang="nl-NL" dirty="0" smtClean="0"/>
              <a:t>ifespan </a:t>
            </a:r>
            <a:r>
              <a:rPr lang="nl-NL" dirty="0"/>
              <a:t>is 2-3 weeks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28650" y="5780868"/>
            <a:ext cx="7213492" cy="1077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2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use C. </a:t>
            </a:r>
            <a:r>
              <a:rPr lang="en-GB" dirty="0" err="1" smtClean="0"/>
              <a:t>elegans</a:t>
            </a:r>
            <a:r>
              <a:rPr lang="en-GB" dirty="0" smtClean="0"/>
              <a:t> in research?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Easy to breed and work with</a:t>
            </a:r>
            <a:endParaRPr lang="en-GB" dirty="0" smtClean="0"/>
          </a:p>
          <a:p>
            <a:r>
              <a:rPr lang="en-GB" dirty="0" smtClean="0"/>
              <a:t>Short lifespan</a:t>
            </a:r>
            <a:endParaRPr lang="en-GB" dirty="0"/>
          </a:p>
          <a:p>
            <a:r>
              <a:rPr lang="en-GB" dirty="0" smtClean="0"/>
              <a:t>Producing many offspring/ clones</a:t>
            </a:r>
            <a:endParaRPr lang="en-GB" dirty="0"/>
          </a:p>
          <a:p>
            <a:r>
              <a:rPr lang="nl-NL" dirty="0" smtClean="0"/>
              <a:t>Well characterised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smtClean="0"/>
              <a:t>Genome fully sequenced (100 million nucleotides)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smtClean="0"/>
              <a:t>959 somatic cells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2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 activity: spot the 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5647" y="1072898"/>
            <a:ext cx="2948354" cy="51040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3000" dirty="0">
                <a:hlinkClick r:id="rId3"/>
              </a:rPr>
              <a:t>What differences do you see?</a:t>
            </a:r>
            <a:endParaRPr lang="en-GB" sz="3000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34" y="1402681"/>
            <a:ext cx="6026813" cy="4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213909"/>
            <a:ext cx="8174387" cy="4351339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 smtClean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Decrease of speed</a:t>
            </a:r>
            <a:endParaRPr lang="en-GB" altLang="en-US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 smtClean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Increase of transparency</a:t>
            </a:r>
            <a:endParaRPr lang="en-GB" altLang="en-US" dirty="0" smtClean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 smtClean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Intestines </a:t>
            </a:r>
            <a:r>
              <a:rPr lang="en-GB" altLang="en-US" dirty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to look damaged </a:t>
            </a:r>
            <a:r>
              <a:rPr lang="en-GB" altLang="en-US" dirty="0" smtClean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become </a:t>
            </a:r>
            <a:r>
              <a:rPr lang="en-GB" altLang="en-US" dirty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thinner</a:t>
            </a:r>
            <a:endParaRPr lang="en-GB" altLang="en-US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 smtClean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straighter body posture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 smtClean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Less bodily movement, only their heads and tails</a:t>
            </a:r>
            <a:endParaRPr lang="en-GB" altLang="en-US" sz="4400" dirty="0"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607" y="1235489"/>
            <a:ext cx="2086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Young vs Old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5669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72" y="1965936"/>
            <a:ext cx="8648055" cy="4351339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 smtClean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noticeable difference at early life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en-US" dirty="0" smtClean="0">
                <a:solidFill>
                  <a:srgbClr val="222A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late life worms on a dietary restriction seems less old compared to those with normal food availability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nl-NL" altLang="en-US" dirty="0">
              <a:solidFill>
                <a:srgbClr val="222A35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en-US" dirty="0" smtClean="0">
                <a:solidFill>
                  <a:srgbClr val="222A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restricted diet slows down the ageing process in </a:t>
            </a:r>
            <a:r>
              <a:rPr lang="nl-NL" altLang="en-US" i="1" dirty="0" smtClean="0">
                <a:solidFill>
                  <a:srgbClr val="222A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C. Elegans</a:t>
            </a:r>
            <a:r>
              <a:rPr lang="nl-NL" altLang="en-US" dirty="0" smtClean="0">
                <a:solidFill>
                  <a:srgbClr val="222A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worms.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nl-NL" altLang="en-US" dirty="0">
              <a:solidFill>
                <a:srgbClr val="222A35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en-US" dirty="0" smtClean="0">
                <a:solidFill>
                  <a:srgbClr val="222A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Importantly, this does not mean that the same will happen in humans, we need to study this further! 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67859"/>
            <a:ext cx="3871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Normal vs restricted diet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679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847"/>
            <a:ext cx="7886700" cy="4782120"/>
          </a:xfrm>
        </p:spPr>
        <p:txBody>
          <a:bodyPr/>
          <a:lstStyle/>
          <a:p>
            <a:r>
              <a:rPr lang="en-GB" dirty="0" smtClean="0"/>
              <a:t>What makes </a:t>
            </a:r>
            <a:r>
              <a:rPr lang="en-GB" dirty="0" err="1" smtClean="0"/>
              <a:t>c.elegans</a:t>
            </a:r>
            <a:r>
              <a:rPr lang="en-GB" dirty="0" smtClean="0"/>
              <a:t> a good model organism?</a:t>
            </a:r>
          </a:p>
          <a:p>
            <a:r>
              <a:rPr lang="en-GB" dirty="0" smtClean="0"/>
              <a:t>What are the disadvantages?</a:t>
            </a:r>
          </a:p>
          <a:p>
            <a:r>
              <a:rPr lang="en-GB" dirty="0" smtClean="0"/>
              <a:t>What would a human experience if they had 30% of their diet? (600 calories a day)</a:t>
            </a:r>
          </a:p>
        </p:txBody>
      </p:sp>
    </p:spTree>
    <p:extLst>
      <p:ext uri="{BB962C8B-B14F-4D97-AF65-F5344CB8AC3E}">
        <p14:creationId xmlns:p14="http://schemas.microsoft.com/office/powerpoint/2010/main" val="7906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 presentation template">
  <a:themeElements>
    <a:clrScheme name="BI colours">
      <a:dk1>
        <a:sysClr val="windowText" lastClr="000000"/>
      </a:dk1>
      <a:lt1>
        <a:sysClr val="window" lastClr="FFFFFF"/>
      </a:lt1>
      <a:dk2>
        <a:srgbClr val="332F6B"/>
      </a:dk2>
      <a:lt2>
        <a:srgbClr val="E7E6E6"/>
      </a:lt2>
      <a:accent1>
        <a:srgbClr val="00B0F0"/>
      </a:accent1>
      <a:accent2>
        <a:srgbClr val="332F6B"/>
      </a:accent2>
      <a:accent3>
        <a:srgbClr val="A5A5A5"/>
      </a:accent3>
      <a:accent4>
        <a:srgbClr val="00702A"/>
      </a:accent4>
      <a:accent5>
        <a:srgbClr val="EDC147"/>
      </a:accent5>
      <a:accent6>
        <a:srgbClr val="CC1F8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 presentation template" id="{7637675D-49B8-4EF5-94CC-A3E2B4D6309B}" vid="{88E6FE3F-F19F-43AC-B355-B5B7FCBDFED5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24195D"/>
      </a:dk2>
      <a:lt2>
        <a:srgbClr val="E7E6E6"/>
      </a:lt2>
      <a:accent1>
        <a:srgbClr val="009FE3"/>
      </a:accent1>
      <a:accent2>
        <a:srgbClr val="24195D"/>
      </a:accent2>
      <a:accent3>
        <a:srgbClr val="A5A5A5"/>
      </a:accent3>
      <a:accent4>
        <a:srgbClr val="00702A"/>
      </a:accent4>
      <a:accent5>
        <a:srgbClr val="EDC147"/>
      </a:accent5>
      <a:accent6>
        <a:srgbClr val="CC1F8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B764DEE-106C-4A69-B694-0D56DA4E6649}" vid="{5D75EE00-E767-4B49-862D-68BA44416EC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 presentation template</Template>
  <TotalTime>646</TotalTime>
  <Words>546</Words>
  <Application>Microsoft Office PowerPoint</Application>
  <PresentationFormat>On-screen Show (4:3)</PresentationFormat>
  <Paragraphs>99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BI presentation template</vt:lpstr>
      <vt:lpstr>1_Office Theme</vt:lpstr>
      <vt:lpstr> Ageing in C. Elegans</vt:lpstr>
      <vt:lpstr>Learning Outcomes</vt:lpstr>
      <vt:lpstr>Starter: What happens when we age?</vt:lpstr>
      <vt:lpstr>What are C. elegans?</vt:lpstr>
      <vt:lpstr>Why use C. elegans in research?</vt:lpstr>
      <vt:lpstr>Principle activity: spot the differences</vt:lpstr>
      <vt:lpstr>Answers</vt:lpstr>
      <vt:lpstr>Answers</vt:lpstr>
      <vt:lpstr>Recap</vt:lpstr>
      <vt:lpstr>More information BI worm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 branding</dc:title>
  <dc:creator>Esther Van Vliet</dc:creator>
  <cp:lastModifiedBy>Michael Hinton</cp:lastModifiedBy>
  <cp:revision>44</cp:revision>
  <dcterms:created xsi:type="dcterms:W3CDTF">2018-08-24T15:36:40Z</dcterms:created>
  <dcterms:modified xsi:type="dcterms:W3CDTF">2019-01-29T11:10:55Z</dcterms:modified>
</cp:coreProperties>
</file>