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5"/>
  </p:notesMasterIdLst>
  <p:sldIdLst>
    <p:sldId id="256" r:id="rId3"/>
    <p:sldId id="268" r:id="rId4"/>
    <p:sldId id="258" r:id="rId5"/>
    <p:sldId id="259" r:id="rId6"/>
    <p:sldId id="269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F6B"/>
    <a:srgbClr val="C80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5497" autoAdjust="0"/>
  </p:normalViewPr>
  <p:slideViewPr>
    <p:cSldViewPr snapToGrid="0">
      <p:cViewPr varScale="1">
        <p:scale>
          <a:sx n="94" d="100"/>
          <a:sy n="94" d="100"/>
        </p:scale>
        <p:origin x="18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"/>
          <c:w val="0.93888888888888888"/>
          <c:h val="0.755206712546535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2-4177-B7B5-149340167934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2-4177-B7B5-149340167934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12-4177-B7B5-149340167934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rgbClr val="FF69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12-4177-B7B5-149340167934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12-4177-B7B5-149340167934}"/>
            </c:ext>
          </c:extLst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12-4177-B7B5-1493401679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8720136"/>
        <c:axId val="438718824"/>
      </c:barChart>
      <c:catAx>
        <c:axId val="438720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718824"/>
        <c:crosses val="autoZero"/>
        <c:auto val="1"/>
        <c:lblAlgn val="ctr"/>
        <c:lblOffset val="100"/>
        <c:noMultiLvlLbl val="0"/>
      </c:catAx>
      <c:valAx>
        <c:axId val="4387188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3872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00256063356518E-2"/>
          <c:y val="0.55769691610329386"/>
          <c:w val="0.97739938757655298"/>
          <c:h val="0.2216338543477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"/>
          <c:w val="0.93888888888888888"/>
          <c:h val="0.71234199164145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Sheet1!$B$13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D-40A2-B492-B1467996264C}"/>
            </c:ext>
          </c:extLst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Sheet1!$B$14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AD-40A2-B492-B1467996264C}"/>
            </c:ext>
          </c:extLst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AD-40A2-B492-B1467996264C}"/>
            </c:ext>
          </c:extLst>
        </c:ser>
        <c:ser>
          <c:idx val="3"/>
          <c:order val="3"/>
          <c:tx>
            <c:strRef>
              <c:f>Sheet1!$A$16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rgbClr val="FF69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AD-40A2-B492-B1467996264C}"/>
            </c:ext>
          </c:extLst>
        </c:ser>
        <c:ser>
          <c:idx val="4"/>
          <c:order val="4"/>
          <c:tx>
            <c:strRef>
              <c:f>Sheet1!$A$17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AD-40A2-B492-B1467996264C}"/>
            </c:ext>
          </c:extLst>
        </c:ser>
        <c:ser>
          <c:idx val="5"/>
          <c:order val="5"/>
          <c:tx>
            <c:strRef>
              <c:f>Sheet1!$A$18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AD-40A2-B492-B146799626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8720136"/>
        <c:axId val="438718824"/>
      </c:barChart>
      <c:catAx>
        <c:axId val="438720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718824"/>
        <c:crosses val="autoZero"/>
        <c:auto val="1"/>
        <c:lblAlgn val="ctr"/>
        <c:lblOffset val="100"/>
        <c:noMultiLvlLbl val="0"/>
      </c:catAx>
      <c:valAx>
        <c:axId val="4387188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3872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08717214560251E-2"/>
          <c:y val="0.57079954154881429"/>
          <c:w val="0.97739938757655298"/>
          <c:h val="0.2311790372525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 Light" panose="020B04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 Light" panose="020B0403030403020204" pitchFamily="34" charset="0"/>
              </a:defRPr>
            </a:lvl1pPr>
          </a:lstStyle>
          <a:p>
            <a:fld id="{1664AA85-393F-44FF-837E-A22450656248}" type="datetimeFigureOut">
              <a:rPr lang="en-GB" smtClean="0"/>
              <a:pPr/>
              <a:t>04/05/2022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 Light" panose="020B04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 Light" panose="020B0403030403020204" pitchFamily="34" charset="0"/>
              </a:defRPr>
            </a:lvl1pPr>
          </a:lstStyle>
          <a:p>
            <a:fld id="{F3148188-1794-4EBD-8780-65AC07FC00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Pro Light" panose="020B04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Pro Light" panose="020B04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Pro Light" panose="020B04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Pro Light" panose="020B04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Pro Light" panose="020B04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7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lnSpc>
                <a:spcPct val="95000"/>
              </a:lnSpc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5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lnSpc>
                <a:spcPct val="95000"/>
              </a:lnSpc>
            </a:pP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2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lnSpc>
                <a:spcPct val="95000"/>
              </a:lnSpc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The 3Rs were introduced during the 1950’s – but what are they? </a:t>
            </a:r>
            <a:r>
              <a:rPr lang="en-US" altLang="en-US" dirty="0">
                <a:latin typeface="Arial" panose="020B0604020202020204" pitchFamily="34" charset="0"/>
              </a:rPr>
              <a:t>https://www.nc3rs.org.uk/the-3rs</a:t>
            </a:r>
          </a:p>
        </p:txBody>
      </p:sp>
    </p:spTree>
    <p:extLst>
      <p:ext uri="{BB962C8B-B14F-4D97-AF65-F5344CB8AC3E}">
        <p14:creationId xmlns:p14="http://schemas.microsoft.com/office/powerpoint/2010/main" val="231712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lnSpc>
                <a:spcPct val="95000"/>
              </a:lnSpc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lnSpc>
                <a:spcPct val="95000"/>
              </a:lnSpc>
            </a:pP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6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2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9877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rgbClr val="332F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8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9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07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1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15727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5727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9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6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Light" panose="020B0403030403020204" pitchFamily="34" charset="0"/>
              </a:defRPr>
            </a:lvl1pPr>
          </a:lstStyle>
          <a:p>
            <a:fld id="{46A0888F-93A7-4BA9-AA15-E653C1F842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2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9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7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896"/>
            <a:ext cx="7886700" cy="5104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07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22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17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2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73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95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8784"/>
            <a:ext cx="7886700" cy="5238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208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93330"/>
            <a:ext cx="6858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4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 Light" panose="020B0403030403020204" pitchFamily="34" charset="0"/>
              </a:defRPr>
            </a:lvl1pPr>
          </a:lstStyle>
          <a:p>
            <a:fld id="{929A166B-1A71-4FBB-B0B6-5373F1D6B1F0}" type="datetimeFigureOut">
              <a:rPr lang="en-GB" smtClean="0"/>
              <a:pPr/>
              <a:t>04/05/2022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 Light" panose="020B0403030403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431081"/>
            <a:ext cx="7487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7029"/>
            <a:ext cx="1143921" cy="12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7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9175"/>
            <a:ext cx="1143921" cy="1214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4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 Light" panose="020B0403030403020204" pitchFamily="34" charset="0"/>
              </a:defRPr>
            </a:lvl1pPr>
          </a:lstStyle>
          <a:p>
            <a:fld id="{929A166B-1A71-4FBB-B0B6-5373F1D6B1F0}" type="datetimeFigureOut">
              <a:rPr lang="en-GB" smtClean="0"/>
              <a:pPr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 Light" panose="020B0403030403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6431081"/>
            <a:ext cx="74872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Myriad Pro Light" panose="020B0403030403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93" y="1890792"/>
            <a:ext cx="7138479" cy="18597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Ethics of the Use of Animals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in Scientific Research: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Model Organisms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2034" y="0"/>
            <a:ext cx="2867906" cy="6858000"/>
            <a:chOff x="-12034" y="-30811"/>
            <a:chExt cx="2867906" cy="6888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4" y="1692204"/>
              <a:ext cx="2861665" cy="1700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-1307" y="-30811"/>
              <a:ext cx="2857179" cy="17004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67"/>
            <a:stretch/>
          </p:blipFill>
          <p:spPr>
            <a:xfrm>
              <a:off x="-5793" y="3415219"/>
              <a:ext cx="2861665" cy="17004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/>
            <a:stretch/>
          </p:blipFill>
          <p:spPr>
            <a:xfrm>
              <a:off x="-12034" y="5138234"/>
              <a:ext cx="2867904" cy="171976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855870" y="-30811"/>
              <a:ext cx="0" cy="688881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12675" y="5893253"/>
            <a:ext cx="1875850" cy="347540"/>
            <a:chOff x="2951131" y="5893253"/>
            <a:chExt cx="1875850" cy="347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31" y="5893253"/>
              <a:ext cx="347540" cy="34754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3248905" y="5897358"/>
              <a:ext cx="1578076" cy="337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>
                  <a:solidFill>
                    <a:schemeClr val="accent1"/>
                  </a:solidFill>
                  <a:latin typeface="Myriad Pro Light" panose="020B0403030403020204" pitchFamily="34" charset="0"/>
                </a:rPr>
                <a:t>@</a:t>
              </a:r>
              <a:r>
                <a:rPr lang="en-GB" sz="1600" dirty="0" err="1">
                  <a:solidFill>
                    <a:schemeClr val="accent1"/>
                  </a:solidFill>
                  <a:latin typeface="Myriad Pro Light" panose="020B0403030403020204" pitchFamily="34" charset="0"/>
                </a:rPr>
                <a:t>babrahaminst</a:t>
              </a:r>
              <a:endParaRPr lang="en-GB" sz="1600" dirty="0">
                <a:solidFill>
                  <a:schemeClr val="accent1"/>
                </a:solidFill>
                <a:latin typeface="Myriad Pro Light" panose="020B04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06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34950"/>
            <a:ext cx="8229600" cy="593725"/>
          </a:xfrm>
        </p:spPr>
        <p:txBody>
          <a:bodyPr/>
          <a:lstStyle/>
          <a:p>
            <a:pPr eaLnBrk="1" hangingPunct="1"/>
            <a:r>
              <a:rPr lang="en-US" altLang="en-US" dirty="0"/>
              <a:t>Exploring the 3Rs</a:t>
            </a:r>
            <a:endParaRPr lang="en-GB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85774" y="1606550"/>
            <a:ext cx="8455025" cy="44227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GB" altLang="en-US" sz="2400" dirty="0"/>
              <a:t>In pairs, discuss each of the real-life examples and determine whether each is reduction, refinement or replacement of animal research.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EEBF9-EDE8-4783-89EE-C65C666B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38" y="2865437"/>
            <a:ext cx="6000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1069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2" y="195872"/>
            <a:ext cx="8229600" cy="663952"/>
          </a:xfrm>
        </p:spPr>
        <p:txBody>
          <a:bodyPr/>
          <a:lstStyle/>
          <a:p>
            <a:pPr eaLnBrk="1" hangingPunct="1"/>
            <a:r>
              <a:rPr lang="en-US" altLang="en-US" dirty="0"/>
              <a:t>Plenary</a:t>
            </a:r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85772" y="3711102"/>
            <a:ext cx="8455025" cy="26003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400" dirty="0"/>
          </a:p>
          <a:p>
            <a:pPr eaLnBrk="1" hangingPunct="1">
              <a:spcBef>
                <a:spcPct val="30000"/>
              </a:spcBef>
            </a:pPr>
            <a:endParaRPr lang="en-US" altLang="en-US" sz="2400" dirty="0"/>
          </a:p>
          <a:p>
            <a:pPr eaLnBrk="1" hangingPunct="1">
              <a:spcBef>
                <a:spcPct val="30000"/>
              </a:spcBef>
            </a:pPr>
            <a:endParaRPr lang="en-US" altLang="en-US" sz="2400" dirty="0"/>
          </a:p>
          <a:p>
            <a:pPr eaLnBrk="1" hangingPunct="1">
              <a:spcBef>
                <a:spcPct val="30000"/>
              </a:spcBef>
            </a:pPr>
            <a:endParaRPr lang="en-US" altLang="en-US" sz="2400" dirty="0"/>
          </a:p>
          <a:p>
            <a:pPr eaLnBrk="1" hangingPunct="1">
              <a:spcBef>
                <a:spcPct val="30000"/>
              </a:spcBef>
            </a:pPr>
            <a:endParaRPr lang="en-US" altLang="en-US" sz="2400" dirty="0"/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400" dirty="0"/>
              <a:t>Which do you agree with more?  What do you </a:t>
            </a:r>
            <a:r>
              <a:rPr lang="en-GB" altLang="en-US" sz="2400" dirty="0"/>
              <a:t>find acceptable?</a:t>
            </a:r>
            <a:endParaRPr lang="en-US" altLang="en-US" sz="2400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A5F2B2F-2A07-4FA5-987C-489A80412739}"/>
              </a:ext>
            </a:extLst>
          </p:cNvPr>
          <p:cNvSpPr/>
          <p:nvPr/>
        </p:nvSpPr>
        <p:spPr>
          <a:xfrm>
            <a:off x="823893" y="984058"/>
            <a:ext cx="7778785" cy="1903576"/>
          </a:xfrm>
          <a:prstGeom prst="wedgeEllipseCallout">
            <a:avLst>
              <a:gd name="adj1" fmla="val -48345"/>
              <a:gd name="adj2" fmla="val 81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yriad Pro Light" panose="020B0403030403020204" pitchFamily="34" charset="0"/>
              </a:rPr>
              <a:t>Scientists use animals in research when they cannot attain their results any other way.  There are a huge number of medical treatments available thanks to animal research.</a:t>
            </a:r>
            <a:endParaRPr lang="en-GB" dirty="0">
              <a:latin typeface="Myriad Pro Light" panose="020B040303040302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3AFE951-FB9C-4E98-9AFE-AD1A54CA9BA9}"/>
              </a:ext>
            </a:extLst>
          </p:cNvPr>
          <p:cNvSpPr/>
          <p:nvPr/>
        </p:nvSpPr>
        <p:spPr>
          <a:xfrm>
            <a:off x="682607" y="3343844"/>
            <a:ext cx="7778785" cy="1903576"/>
          </a:xfrm>
          <a:prstGeom prst="wedgeEllipseCallout">
            <a:avLst>
              <a:gd name="adj1" fmla="val 50447"/>
              <a:gd name="adj2" fmla="val 66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yriad Pro Light" panose="020B0403030403020204" pitchFamily="34" charset="0"/>
              </a:rPr>
              <a:t>Medical development could be continued without harming animals.  The differences between humans and other animals mean that scientists cannot meaningfully translate the research.</a:t>
            </a:r>
          </a:p>
        </p:txBody>
      </p:sp>
    </p:spTree>
    <p:extLst>
      <p:ext uri="{BB962C8B-B14F-4D97-AF65-F5344CB8AC3E}">
        <p14:creationId xmlns:p14="http://schemas.microsoft.com/office/powerpoint/2010/main" val="1420481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68939" y="1414343"/>
            <a:ext cx="8406122" cy="506571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3200" dirty="0"/>
              <a:t>Research using animals has led to significant medical advances.</a:t>
            </a:r>
          </a:p>
          <a:p>
            <a:pPr eaLnBrk="1" hangingPunct="1"/>
            <a:endParaRPr lang="en-GB" altLang="en-US" sz="3200" dirty="0"/>
          </a:p>
          <a:p>
            <a:pPr eaLnBrk="1" hangingPunct="1"/>
            <a:r>
              <a:rPr lang="en-GB" altLang="en-US" sz="3200" dirty="0"/>
              <a:t>All vertebrate animals used in research in the UK are protected by strict rules, including the 3R principles.</a:t>
            </a:r>
          </a:p>
          <a:p>
            <a:pPr eaLnBrk="1" hangingPunct="1"/>
            <a:endParaRPr lang="en-GB" altLang="en-US" sz="3200" dirty="0"/>
          </a:p>
          <a:p>
            <a:pPr eaLnBrk="1" hangingPunct="1"/>
            <a:r>
              <a:rPr lang="en-GB" altLang="en-US" sz="3200" dirty="0"/>
              <a:t>All model organisms and alternatives have advantages and disadvantages and different uses.</a:t>
            </a:r>
          </a:p>
          <a:p>
            <a:pPr eaLnBrk="1" hangingPunct="1"/>
            <a:endParaRPr lang="en-GB" altLang="en-US" sz="3200" dirty="0"/>
          </a:p>
          <a:p>
            <a:pPr eaLnBrk="1" hangingPunct="1"/>
            <a:r>
              <a:rPr lang="en-GB" altLang="en-US" sz="3200" dirty="0"/>
              <a:t>Different people have different opinions on the use of animals in research.</a:t>
            </a: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233364"/>
            <a:ext cx="8229600" cy="593487"/>
          </a:xfrm>
        </p:spPr>
        <p:txBody>
          <a:bodyPr/>
          <a:lstStyle/>
          <a:p>
            <a:r>
              <a:rPr lang="en-GB" altLang="en-US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3994696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1285"/>
            <a:ext cx="7886700" cy="469004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07251"/>
              </p:ext>
            </p:extLst>
          </p:nvPr>
        </p:nvGraphicFramePr>
        <p:xfrm>
          <a:off x="284996" y="1304567"/>
          <a:ext cx="8564535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30163">
                  <a:extLst>
                    <a:ext uri="{9D8B030D-6E8A-4147-A177-3AD203B41FA5}">
                      <a16:colId xmlns:a16="http://schemas.microsoft.com/office/drawing/2014/main" val="325364566"/>
                    </a:ext>
                  </a:extLst>
                </a:gridCol>
                <a:gridCol w="5734372">
                  <a:extLst>
                    <a:ext uri="{9D8B030D-6E8A-4147-A177-3AD203B41FA5}">
                      <a16:colId xmlns:a16="http://schemas.microsoft.com/office/drawing/2014/main" val="3644711372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All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Give examples of </a:t>
                      </a:r>
                      <a:r>
                        <a:rPr lang="en-GB" sz="2400" dirty="0">
                          <a:effectLst/>
                        </a:rPr>
                        <a:t>how animals have been used in scientific research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43827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Most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Describe the 3R’s of animal research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098599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Some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Compare the advantages and disadvantages of different model organisms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6013521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Key words: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Light" panose="020B0403030403020204" pitchFamily="34" charset="0"/>
                        </a:rPr>
                        <a:t>Cell culture; model organism; reduction, replacement and refinement; transgenic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57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40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570280"/>
            <a:ext cx="7886700" cy="415162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What are </a:t>
            </a:r>
            <a:r>
              <a:rPr lang="en-GB" altLang="en-US" u="sng" dirty="0">
                <a:ea typeface="ＭＳ Ｐゴシック" panose="020B0600070205080204" pitchFamily="34" charset="-128"/>
              </a:rPr>
              <a:t>your</a:t>
            </a:r>
            <a:r>
              <a:rPr lang="en-GB" altLang="en-US" dirty="0">
                <a:ea typeface="ＭＳ Ｐゴシック" panose="020B0600070205080204" pitchFamily="34" charset="-128"/>
              </a:rPr>
              <a:t> opinions on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the use of animals in research?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76263" y="1955261"/>
            <a:ext cx="7939087" cy="337211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400" dirty="0"/>
              <a:t>I can accept the use of animals in scientific research as long as it is for medical research purposes and there is no alternative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8482AC-5D27-4C8B-97F4-04ED7E323D59}"/>
              </a:ext>
            </a:extLst>
          </p:cNvPr>
          <p:cNvSpPr/>
          <p:nvPr/>
        </p:nvSpPr>
        <p:spPr>
          <a:xfrm>
            <a:off x="576263" y="5832470"/>
            <a:ext cx="8270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latin typeface="Myriad Pro Light" panose="020B0403030403020204" pitchFamily="34" charset="0"/>
              </a:rPr>
              <a:t>Data from: https://www.ipsos.com/en-uk/public-attitudes-animal-research-2018</a:t>
            </a:r>
            <a:endParaRPr lang="en-US" altLang="en-US" sz="1400" dirty="0">
              <a:latin typeface="Myriad Pro Light" panose="020B0403030403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425F0B-0F94-4C7A-BA76-EA2AFEDC2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23233"/>
              </p:ext>
            </p:extLst>
          </p:nvPr>
        </p:nvGraphicFramePr>
        <p:xfrm>
          <a:off x="628650" y="2869660"/>
          <a:ext cx="7886700" cy="264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6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574517"/>
            <a:ext cx="7886700" cy="415162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What are </a:t>
            </a:r>
            <a:r>
              <a:rPr lang="en-GB" altLang="en-US" u="sng" dirty="0">
                <a:ea typeface="ＭＳ Ｐゴシック" panose="020B0600070205080204" pitchFamily="34" charset="-128"/>
              </a:rPr>
              <a:t>your</a:t>
            </a:r>
            <a:r>
              <a:rPr lang="en-GB" altLang="en-US" dirty="0">
                <a:ea typeface="ＭＳ Ｐゴシック" panose="020B0600070205080204" pitchFamily="34" charset="-128"/>
              </a:rPr>
              <a:t> opinions on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the use of animals in research?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76263" y="1955260"/>
            <a:ext cx="8270875" cy="38391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400" dirty="0"/>
              <a:t>There needs to be more work done into alternatives to using animals in scientific research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74D9B9-A4E5-4F5B-AE3F-39247835E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751114"/>
              </p:ext>
            </p:extLst>
          </p:nvPr>
        </p:nvGraphicFramePr>
        <p:xfrm>
          <a:off x="628649" y="2589989"/>
          <a:ext cx="7886701" cy="298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C41028C-561E-46FF-BB04-522FDBE205C8}"/>
              </a:ext>
            </a:extLst>
          </p:cNvPr>
          <p:cNvSpPr/>
          <p:nvPr/>
        </p:nvSpPr>
        <p:spPr>
          <a:xfrm>
            <a:off x="576263" y="5832470"/>
            <a:ext cx="8270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latin typeface="Myriad Pro Light" panose="020B0403030403020204" pitchFamily="34" charset="0"/>
              </a:rPr>
              <a:t>Data from: https://www.ipsos.com/en-uk/public-attitudes-animal-research-2018</a:t>
            </a:r>
            <a:endParaRPr lang="en-US" altLang="en-US" sz="1400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628650" y="355399"/>
            <a:ext cx="7886700" cy="415162"/>
          </a:xfrm>
        </p:spPr>
        <p:txBody>
          <a:bodyPr/>
          <a:lstStyle/>
          <a:p>
            <a:r>
              <a:rPr lang="en-GB" altLang="en-US" dirty="0"/>
              <a:t>What has already been done – and when?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741661-2FC3-431C-94B6-B749E04B80C4}"/>
              </a:ext>
            </a:extLst>
          </p:cNvPr>
          <p:cNvSpPr/>
          <p:nvPr/>
        </p:nvSpPr>
        <p:spPr>
          <a:xfrm>
            <a:off x="69574" y="6479274"/>
            <a:ext cx="8527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i="1" dirty="0">
                <a:latin typeface="Myriad Pro Light" panose="020B0403030403020204" pitchFamily="34" charset="0"/>
              </a:rPr>
              <a:t>Source: http://www.understandinganimalresearch.org.uk/why/health-timeline/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F5584B-0FE4-4645-B613-1B312F64D4BA}"/>
              </a:ext>
            </a:extLst>
          </p:cNvPr>
          <p:cNvSpPr txBox="1"/>
          <p:nvPr/>
        </p:nvSpPr>
        <p:spPr>
          <a:xfrm>
            <a:off x="1218775" y="945157"/>
            <a:ext cx="287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Myriad Pro Light" panose="020B0403030403020204" pitchFamily="34" charset="0"/>
              </a:rPr>
              <a:t>1915: blood transfusion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68F292-8EEB-4E76-9B97-A9562013B150}"/>
              </a:ext>
            </a:extLst>
          </p:cNvPr>
          <p:cNvSpPr txBox="1"/>
          <p:nvPr/>
        </p:nvSpPr>
        <p:spPr>
          <a:xfrm>
            <a:off x="5059676" y="1381138"/>
            <a:ext cx="34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yriad Pro Light" panose="020B0403030403020204" pitchFamily="34" charset="0"/>
              </a:rPr>
              <a:t>1922: insulin isolated (diabetes)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D25B7D-D867-4119-8F1D-422F724A7700}"/>
              </a:ext>
            </a:extLst>
          </p:cNvPr>
          <p:cNvSpPr txBox="1"/>
          <p:nvPr/>
        </p:nvSpPr>
        <p:spPr>
          <a:xfrm>
            <a:off x="69574" y="1780041"/>
            <a:ext cx="404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Myriad Pro Light" panose="020B0403030403020204" pitchFamily="34" charset="0"/>
              </a:rPr>
              <a:t>1937: heparin (blood clot prevention)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300EEA-AC68-4D92-80A9-5ACD8A0F521A}"/>
              </a:ext>
            </a:extLst>
          </p:cNvPr>
          <p:cNvSpPr txBox="1"/>
          <p:nvPr/>
        </p:nvSpPr>
        <p:spPr>
          <a:xfrm>
            <a:off x="5045177" y="2261392"/>
            <a:ext cx="287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yriad Pro Light" panose="020B0403030403020204" pitchFamily="34" charset="0"/>
              </a:rPr>
              <a:t>1940: penicillin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EEE938-9563-4712-BFF1-E2DC51A607E3}"/>
              </a:ext>
            </a:extLst>
          </p:cNvPr>
          <p:cNvSpPr txBox="1"/>
          <p:nvPr/>
        </p:nvSpPr>
        <p:spPr>
          <a:xfrm>
            <a:off x="1218774" y="2622814"/>
            <a:ext cx="287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Myriad Pro Light" panose="020B0403030403020204" pitchFamily="34" charset="0"/>
              </a:rPr>
              <a:t>1958: cardiac pacemakers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DA0A81-ABCE-4551-8A9D-2EB7C1029975}"/>
              </a:ext>
            </a:extLst>
          </p:cNvPr>
          <p:cNvSpPr txBox="1"/>
          <p:nvPr/>
        </p:nvSpPr>
        <p:spPr>
          <a:xfrm>
            <a:off x="5045176" y="3022098"/>
            <a:ext cx="287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yriad Pro Light" panose="020B0403030403020204" pitchFamily="34" charset="0"/>
              </a:rPr>
              <a:t>1967: heart transplants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7CED03-E66C-467B-B10C-260EB09D825D}"/>
              </a:ext>
            </a:extLst>
          </p:cNvPr>
          <p:cNvSpPr txBox="1"/>
          <p:nvPr/>
        </p:nvSpPr>
        <p:spPr>
          <a:xfrm>
            <a:off x="984387" y="3479878"/>
            <a:ext cx="313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Myriad Pro Light" panose="020B0403030403020204" pitchFamily="34" charset="0"/>
              </a:rPr>
              <a:t>1977: smallpox eradicated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2E2107-5818-4921-B05A-C0288C41DE4E}"/>
              </a:ext>
            </a:extLst>
          </p:cNvPr>
          <p:cNvSpPr txBox="1"/>
          <p:nvPr/>
        </p:nvSpPr>
        <p:spPr>
          <a:xfrm>
            <a:off x="5059676" y="3902434"/>
            <a:ext cx="305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yriad Pro Light" panose="020B0403030403020204" pitchFamily="34" charset="0"/>
              </a:rPr>
              <a:t>1987: AZT (HIV treatment)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20E718-321A-4BB3-B07E-FB793DDA6C3C}"/>
              </a:ext>
            </a:extLst>
          </p:cNvPr>
          <p:cNvSpPr txBox="1"/>
          <p:nvPr/>
        </p:nvSpPr>
        <p:spPr>
          <a:xfrm>
            <a:off x="2130651" y="4303023"/>
            <a:ext cx="196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Myriad Pro Light" panose="020B0403030403020204" pitchFamily="34" charset="0"/>
              </a:rPr>
              <a:t>1996: cloning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3D3C82-57D7-490F-A532-01F8549C04DC}"/>
              </a:ext>
            </a:extLst>
          </p:cNvPr>
          <p:cNvSpPr txBox="1"/>
          <p:nvPr/>
        </p:nvSpPr>
        <p:spPr>
          <a:xfrm>
            <a:off x="5045176" y="4747101"/>
            <a:ext cx="307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yriad Pro Light" panose="020B0403030403020204" pitchFamily="34" charset="0"/>
              </a:rPr>
              <a:t>2002: genome sequencing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9918BC-6F33-47F6-9D44-E7A90D6C0845}"/>
              </a:ext>
            </a:extLst>
          </p:cNvPr>
          <p:cNvSpPr txBox="1"/>
          <p:nvPr/>
        </p:nvSpPr>
        <p:spPr>
          <a:xfrm>
            <a:off x="491460" y="5157922"/>
            <a:ext cx="362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Myriad Pro Light" panose="020B0403030403020204" pitchFamily="34" charset="0"/>
              </a:rPr>
              <a:t>2012: CRISPR (genome editing)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852CAE-2FC5-49FB-8EBD-DB4A14F7ECAB}"/>
              </a:ext>
            </a:extLst>
          </p:cNvPr>
          <p:cNvGrpSpPr/>
          <p:nvPr/>
        </p:nvGrpSpPr>
        <p:grpSpPr>
          <a:xfrm>
            <a:off x="4114802" y="890415"/>
            <a:ext cx="901145" cy="5317348"/>
            <a:chOff x="4114802" y="890415"/>
            <a:chExt cx="901145" cy="531734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10BDAD-815F-40B7-9209-2D77D8C35DD6}"/>
                </a:ext>
              </a:extLst>
            </p:cNvPr>
            <p:cNvGrpSpPr/>
            <p:nvPr/>
          </p:nvGrpSpPr>
          <p:grpSpPr>
            <a:xfrm>
              <a:off x="4114802" y="890415"/>
              <a:ext cx="901145" cy="5317348"/>
              <a:chOff x="3803374" y="780289"/>
              <a:chExt cx="901145" cy="5317348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6CCAFDBC-7BAC-4D29-83F1-2F9E4325FD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0395" y="780289"/>
                <a:ext cx="46801" cy="531734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E16BC42-04AF-4DCE-BEFB-3D30E4ED704B}"/>
                  </a:ext>
                </a:extLst>
              </p:cNvPr>
              <p:cNvCxnSpPr/>
              <p:nvPr/>
            </p:nvCxnSpPr>
            <p:spPr>
              <a:xfrm flipH="1">
                <a:off x="3803374" y="1060174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71BFCAB-7A3E-4FB9-AC98-EBD02587773A}"/>
                  </a:ext>
                </a:extLst>
              </p:cNvPr>
              <p:cNvCxnSpPr/>
              <p:nvPr/>
            </p:nvCxnSpPr>
            <p:spPr>
              <a:xfrm flipH="1">
                <a:off x="3803374" y="1901685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2646743-DFB8-439D-ABF6-D9ED1B29338A}"/>
                  </a:ext>
                </a:extLst>
              </p:cNvPr>
              <p:cNvCxnSpPr/>
              <p:nvPr/>
            </p:nvCxnSpPr>
            <p:spPr>
              <a:xfrm flipH="1">
                <a:off x="3803374" y="2736570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2DC5AB-4BD7-4E70-9249-F265AADFBB46}"/>
                  </a:ext>
                </a:extLst>
              </p:cNvPr>
              <p:cNvCxnSpPr/>
              <p:nvPr/>
            </p:nvCxnSpPr>
            <p:spPr>
              <a:xfrm flipH="1">
                <a:off x="3803374" y="3578081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2819E2-95C5-43E4-8A02-66D3EF4F0BF0}"/>
                  </a:ext>
                </a:extLst>
              </p:cNvPr>
              <p:cNvCxnSpPr/>
              <p:nvPr/>
            </p:nvCxnSpPr>
            <p:spPr>
              <a:xfrm flipH="1">
                <a:off x="3803374" y="4412966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1AED6E1-D6B1-4CF0-96DE-F86AF6DB7596}"/>
                  </a:ext>
                </a:extLst>
              </p:cNvPr>
              <p:cNvCxnSpPr/>
              <p:nvPr/>
            </p:nvCxnSpPr>
            <p:spPr>
              <a:xfrm flipH="1">
                <a:off x="3803374" y="5254477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747972-374E-4D6E-84E4-175B1C0E48EC}"/>
                  </a:ext>
                </a:extLst>
              </p:cNvPr>
              <p:cNvCxnSpPr/>
              <p:nvPr/>
            </p:nvCxnSpPr>
            <p:spPr>
              <a:xfrm flipH="1">
                <a:off x="4240695" y="1470986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E9FEC73-EFED-4666-ABBA-42E20BC723E2}"/>
                  </a:ext>
                </a:extLst>
              </p:cNvPr>
              <p:cNvCxnSpPr/>
              <p:nvPr/>
            </p:nvCxnSpPr>
            <p:spPr>
              <a:xfrm flipH="1">
                <a:off x="4240692" y="2312497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B3C59C5-18AE-4676-9401-4FA98FAB0B7C}"/>
                  </a:ext>
                </a:extLst>
              </p:cNvPr>
              <p:cNvCxnSpPr/>
              <p:nvPr/>
            </p:nvCxnSpPr>
            <p:spPr>
              <a:xfrm flipH="1">
                <a:off x="4253945" y="3154008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594CF9D-17C7-485E-98C8-15AB326A1749}"/>
                  </a:ext>
                </a:extLst>
              </p:cNvPr>
              <p:cNvCxnSpPr/>
              <p:nvPr/>
            </p:nvCxnSpPr>
            <p:spPr>
              <a:xfrm flipH="1">
                <a:off x="4253942" y="3995519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E89E8FC-EB19-48FE-9D88-7195DA167719}"/>
                  </a:ext>
                </a:extLst>
              </p:cNvPr>
              <p:cNvCxnSpPr/>
              <p:nvPr/>
            </p:nvCxnSpPr>
            <p:spPr>
              <a:xfrm flipH="1">
                <a:off x="4247739" y="4837030"/>
                <a:ext cx="4505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C23770-9338-4659-94FF-C3A344967C7C}"/>
                </a:ext>
              </a:extLst>
            </p:cNvPr>
            <p:cNvCxnSpPr/>
            <p:nvPr/>
          </p:nvCxnSpPr>
          <p:spPr>
            <a:xfrm flipH="1">
              <a:off x="4555645" y="5868179"/>
              <a:ext cx="4505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A500D58-6FD7-4D1F-AA25-887DB2004870}"/>
              </a:ext>
            </a:extLst>
          </p:cNvPr>
          <p:cNvSpPr txBox="1"/>
          <p:nvPr/>
        </p:nvSpPr>
        <p:spPr>
          <a:xfrm>
            <a:off x="5026123" y="5655501"/>
            <a:ext cx="317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yriad Pro Light" panose="020B0403030403020204" pitchFamily="34" charset="0"/>
              </a:rPr>
              <a:t>2021: COVID-19 RNA vaccine</a:t>
            </a:r>
          </a:p>
        </p:txBody>
      </p:sp>
    </p:spTree>
    <p:extLst>
      <p:ext uri="{BB962C8B-B14F-4D97-AF65-F5344CB8AC3E}">
        <p14:creationId xmlns:p14="http://schemas.microsoft.com/office/powerpoint/2010/main" val="483168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34950"/>
            <a:ext cx="8229600" cy="648453"/>
          </a:xfrm>
        </p:spPr>
        <p:txBody>
          <a:bodyPr/>
          <a:lstStyle/>
          <a:p>
            <a:pPr eaLnBrk="1" hangingPunct="1"/>
            <a:r>
              <a:rPr lang="en-US" altLang="en-US" dirty="0"/>
              <a:t>Why do we use animals in research? </a:t>
            </a:r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85774" y="1606550"/>
            <a:ext cx="8455025" cy="44227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GB" altLang="en-US" sz="2400" dirty="0"/>
              <a:t>People are the best research model but animals are the next best because at the cellular level many animals are alike.</a:t>
            </a:r>
          </a:p>
          <a:p>
            <a:pPr eaLnBrk="1" hangingPunct="1">
              <a:spcBef>
                <a:spcPct val="30000"/>
              </a:spcBef>
            </a:pPr>
            <a:endParaRPr lang="en-GB" altLang="en-US" sz="2400" dirty="0"/>
          </a:p>
          <a:p>
            <a:pPr eaLnBrk="1" hangingPunct="1">
              <a:spcBef>
                <a:spcPct val="30000"/>
              </a:spcBef>
            </a:pPr>
            <a:endParaRPr lang="en-GB" altLang="en-US" sz="2400" dirty="0"/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GB" altLang="en-US" sz="2400" dirty="0"/>
              <a:t>Which animals are used?</a:t>
            </a:r>
          </a:p>
        </p:txBody>
      </p:sp>
      <p:pic>
        <p:nvPicPr>
          <p:cNvPr id="9220" name="Picture 2" descr="C:\Users\hintonm\Desktop\Fig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8"/>
          <a:stretch/>
        </p:blipFill>
        <p:spPr bwMode="auto">
          <a:xfrm>
            <a:off x="330499" y="4067888"/>
            <a:ext cx="8327727" cy="14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79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96039"/>
            <a:ext cx="8229600" cy="710447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Activity: different models for research</a:t>
            </a:r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6550"/>
            <a:ext cx="7213600" cy="44227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GB" altLang="en-US" sz="2400" dirty="0"/>
              <a:t>Arrange the cards for the eight different models:</a:t>
            </a:r>
          </a:p>
          <a:p>
            <a:pPr eaLnBrk="1" hangingPunct="1">
              <a:spcBef>
                <a:spcPct val="30000"/>
              </a:spcBef>
            </a:pPr>
            <a:endParaRPr lang="en-GB" altLang="en-US" sz="2400" dirty="0"/>
          </a:p>
          <a:p>
            <a:pPr marL="857250" lvl="1" indent="-457200" eaLnBrk="1" hangingPunct="1">
              <a:spcBef>
                <a:spcPct val="30000"/>
              </a:spcBef>
              <a:buFont typeface="+mj-lt"/>
              <a:buAutoNum type="arabicPeriod"/>
            </a:pPr>
            <a:r>
              <a:rPr lang="en-GB" altLang="en-US" sz="2400" dirty="0"/>
              <a:t>By how similar they are to humans</a:t>
            </a:r>
          </a:p>
          <a:p>
            <a:pPr marL="857250" lvl="1" indent="-457200" eaLnBrk="1" hangingPunct="1">
              <a:spcBef>
                <a:spcPct val="30000"/>
              </a:spcBef>
              <a:buFont typeface="+mj-lt"/>
              <a:buAutoNum type="arabicPeriod"/>
            </a:pPr>
            <a:endParaRPr lang="en-GB" altLang="en-US" sz="2400" dirty="0"/>
          </a:p>
          <a:p>
            <a:pPr marL="857250" lvl="1" indent="-457200" eaLnBrk="1" hangingPunct="1">
              <a:spcBef>
                <a:spcPct val="30000"/>
              </a:spcBef>
              <a:buFont typeface="+mj-lt"/>
              <a:buAutoNum type="arabicPeriod"/>
            </a:pPr>
            <a:r>
              <a:rPr lang="en-GB" altLang="en-US" sz="2400" dirty="0"/>
              <a:t>By how easy it is to use and understand</a:t>
            </a:r>
          </a:p>
          <a:p>
            <a:pPr marL="857250" lvl="1" indent="-457200" eaLnBrk="1" hangingPunct="1">
              <a:spcBef>
                <a:spcPct val="30000"/>
              </a:spcBef>
              <a:buFont typeface="+mj-lt"/>
              <a:buAutoNum type="arabicPeriod"/>
            </a:pPr>
            <a:endParaRPr lang="en-GB" altLang="en-US" sz="2400" dirty="0"/>
          </a:p>
          <a:p>
            <a:pPr marL="857250" lvl="1" indent="-457200" eaLnBrk="1" hangingPunct="1">
              <a:spcBef>
                <a:spcPct val="30000"/>
              </a:spcBef>
              <a:buFont typeface="+mj-lt"/>
              <a:buAutoNum type="arabicPeriod"/>
            </a:pPr>
            <a:r>
              <a:rPr lang="en-GB" altLang="en-US" sz="2400" dirty="0"/>
              <a:t>By how much welfare is a concern</a:t>
            </a:r>
          </a:p>
        </p:txBody>
      </p:sp>
    </p:spTree>
    <p:extLst>
      <p:ext uri="{BB962C8B-B14F-4D97-AF65-F5344CB8AC3E}">
        <p14:creationId xmlns:p14="http://schemas.microsoft.com/office/powerpoint/2010/main" val="3716670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34950"/>
            <a:ext cx="8229600" cy="772440"/>
          </a:xfrm>
        </p:spPr>
        <p:txBody>
          <a:bodyPr/>
          <a:lstStyle/>
          <a:p>
            <a:pPr eaLnBrk="1" hangingPunct="1"/>
            <a:r>
              <a:rPr lang="en-US" altLang="en-US" dirty="0"/>
              <a:t>What makes some models better than others? </a:t>
            </a:r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85774" y="1606550"/>
            <a:ext cx="8455025" cy="44227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GB" altLang="en-US" sz="2400" dirty="0"/>
              <a:t>‘Simple’ model animals that are easier to keep and have less complex biology are less relevant to humans</a:t>
            </a:r>
          </a:p>
          <a:p>
            <a:pPr eaLnBrk="1" hangingPunct="1">
              <a:spcBef>
                <a:spcPct val="30000"/>
              </a:spcBef>
            </a:pPr>
            <a:endParaRPr lang="en-GB" altLang="en-US" sz="2400" dirty="0"/>
          </a:p>
          <a:p>
            <a:pPr eaLnBrk="1" hangingPunct="1">
              <a:defRPr/>
            </a:pPr>
            <a:r>
              <a:rPr lang="en-US" altLang="en-US" sz="2400" dirty="0"/>
              <a:t>Alternatives such as simpler organisms, cell culture and computer modelling are often quicker and cheaper than animal research, but these are simplified models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A few animal studies are still needed to confirm what the results mean in mammals</a:t>
            </a:r>
          </a:p>
          <a:p>
            <a:pPr eaLnBrk="1" hangingPunct="1">
              <a:spcBef>
                <a:spcPct val="30000"/>
              </a:spcBef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24466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489075"/>
            <a:ext cx="8167687" cy="35528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400" dirty="0"/>
              <a:t>Replacement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000" dirty="0"/>
              <a:t>Could any of the work be done in tissue culture or using computers?</a:t>
            </a:r>
            <a:br>
              <a:rPr lang="en-GB" altLang="en-US" sz="2000" dirty="0"/>
            </a:br>
            <a:r>
              <a:rPr lang="en-GB" altLang="en-US" sz="2000" dirty="0"/>
              <a:t>If no, could the work be done in ‘lower’ species such as flies or worms?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400" dirty="0"/>
              <a:t>Refinement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000" dirty="0"/>
              <a:t>Improve animal welfare and reduce any potential suffering.</a:t>
            </a:r>
            <a:br>
              <a:rPr lang="en-GB" altLang="en-US" sz="2000" dirty="0"/>
            </a:br>
            <a:r>
              <a:rPr lang="en-GB" altLang="en-US" sz="2000" dirty="0"/>
              <a:t>Don’t keep using long-established procedures without thought.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400" dirty="0"/>
              <a:t>Reduction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000" dirty="0"/>
              <a:t>Minimise number of animals used in each experiment.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b="1" dirty="0"/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320913"/>
            <a:ext cx="8229600" cy="525394"/>
          </a:xfrm>
        </p:spPr>
        <p:txBody>
          <a:bodyPr/>
          <a:lstStyle/>
          <a:p>
            <a:r>
              <a:rPr lang="en-US" altLang="en-US" dirty="0"/>
              <a:t>The 3Rs in animal research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13" y="5446915"/>
            <a:ext cx="2959774" cy="10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94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BI colours">
      <a:dk1>
        <a:sysClr val="windowText" lastClr="000000"/>
      </a:dk1>
      <a:lt1>
        <a:sysClr val="window" lastClr="FFFFFF"/>
      </a:lt1>
      <a:dk2>
        <a:srgbClr val="332F6B"/>
      </a:dk2>
      <a:lt2>
        <a:srgbClr val="E7E6E6"/>
      </a:lt2>
      <a:accent1>
        <a:srgbClr val="00B0F0"/>
      </a:accent1>
      <a:accent2>
        <a:srgbClr val="332F6B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092AA1EA-FE30-4871-A74A-C0E772853F1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4195D"/>
      </a:dk2>
      <a:lt2>
        <a:srgbClr val="E7E6E6"/>
      </a:lt2>
      <a:accent1>
        <a:srgbClr val="009FE3"/>
      </a:accent1>
      <a:accent2>
        <a:srgbClr val="24195D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5D75EE00-E767-4B49-862D-68BA44416E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Institute slide template</Template>
  <TotalTime>1863</TotalTime>
  <Words>635</Words>
  <Application>Microsoft Office PowerPoint</Application>
  <PresentationFormat>On-screen Show (4:3)</PresentationFormat>
  <Paragraphs>83</Paragraphs>
  <Slides>12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Myriad Pro Light</vt:lpstr>
      <vt:lpstr>Times New Roman</vt:lpstr>
      <vt:lpstr>Wingdings</vt:lpstr>
      <vt:lpstr>Office Theme</vt:lpstr>
      <vt:lpstr>1_Office Theme</vt:lpstr>
      <vt:lpstr>PowerPoint Presentation</vt:lpstr>
      <vt:lpstr>Learning Outcomes</vt:lpstr>
      <vt:lpstr>What are your opinions on the use of animals in research?</vt:lpstr>
      <vt:lpstr>What are your opinions on the use of animals in research?</vt:lpstr>
      <vt:lpstr>What has already been done – and when?</vt:lpstr>
      <vt:lpstr>Why do we use animals in research? </vt:lpstr>
      <vt:lpstr>Activity: different models for research</vt:lpstr>
      <vt:lpstr>What makes some models better than others? </vt:lpstr>
      <vt:lpstr>The 3Rs in animal research</vt:lpstr>
      <vt:lpstr>Exploring the 3Rs</vt:lpstr>
      <vt:lpstr>Plenary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Babraham Institute</dc:title>
  <dc:creator>Jonathan Lawson</dc:creator>
  <cp:lastModifiedBy>Fergus Powell</cp:lastModifiedBy>
  <cp:revision>124</cp:revision>
  <dcterms:created xsi:type="dcterms:W3CDTF">2018-08-06T16:01:57Z</dcterms:created>
  <dcterms:modified xsi:type="dcterms:W3CDTF">2022-05-04T09:24:24Z</dcterms:modified>
</cp:coreProperties>
</file>