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24"/>
  </p:notesMasterIdLst>
  <p:sldIdLst>
    <p:sldId id="256" r:id="rId3"/>
    <p:sldId id="262" r:id="rId4"/>
    <p:sldId id="274" r:id="rId5"/>
    <p:sldId id="257" r:id="rId6"/>
    <p:sldId id="258" r:id="rId7"/>
    <p:sldId id="259" r:id="rId8"/>
    <p:sldId id="266" r:id="rId9"/>
    <p:sldId id="275" r:id="rId10"/>
    <p:sldId id="267" r:id="rId11"/>
    <p:sldId id="260" r:id="rId12"/>
    <p:sldId id="263" r:id="rId13"/>
    <p:sldId id="276" r:id="rId14"/>
    <p:sldId id="277" r:id="rId15"/>
    <p:sldId id="261" r:id="rId16"/>
    <p:sldId id="264" r:id="rId17"/>
    <p:sldId id="265" r:id="rId18"/>
    <p:sldId id="268" r:id="rId19"/>
    <p:sldId id="269" r:id="rId20"/>
    <p:sldId id="270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 Powell" initials="FP" lastIdx="7" clrIdx="0">
    <p:extLst>
      <p:ext uri="{19B8F6BF-5375-455C-9EA6-DF929625EA0E}">
        <p15:presenceInfo xmlns:p15="http://schemas.microsoft.com/office/powerpoint/2012/main" userId="d38aa0233ae21e36" providerId="Windows Live"/>
      </p:ext>
    </p:extLst>
  </p:cmAuthor>
  <p:cmAuthor id="2" name="Hayley Green (BIO - Student)" initials="HG(-S" lastIdx="1" clrIdx="1">
    <p:extLst>
      <p:ext uri="{19B8F6BF-5375-455C-9EA6-DF929625EA0E}">
        <p15:presenceInfo xmlns:p15="http://schemas.microsoft.com/office/powerpoint/2012/main" userId="S::dgm18uuu@UEA.AC.UK::80273d28-7904-4fce-a964-cf7616c7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35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55C9C-E1DC-46A5-B5F8-E6FB412D0B1A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33B9-24B8-40BB-8129-A0A810B73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7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ervice/license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igo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Ronstik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Pixabay. Available at &lt;https://pixabay.com/users/ronstik-8349963&gt; [Accessed 1/10/2021]. </a:t>
            </a:r>
            <a:r>
              <a:rPr lang="en-GB" dirty="0">
                <a:hlinkClick r:id="rId3"/>
              </a:rPr>
              <a:t>Pixabay license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9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NIAID, 2010.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Immunity (“Herd” immunity)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[Online image] Available at: &lt;https://www.flickr.com/photos/niaid/5149339976&gt; [Accessed 17 March 2021]. License: </a:t>
            </a:r>
            <a:r>
              <a:rPr lang="en-GB" dirty="0">
                <a:hlinkClick r:id="rId3"/>
              </a:rPr>
              <a:t>CC BY 2.0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simulation for 20 days at 90% vaccinated</a:t>
            </a:r>
          </a:p>
          <a:p>
            <a:r>
              <a:rPr lang="en-GB" dirty="0"/>
              <a:t>Ask students for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49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</a:t>
            </a:r>
            <a:r>
              <a:rPr lang="en-GB" baseline="0" dirty="0"/>
              <a:t> of the time, the simulation should end before you get to 30 days.  Herd immunity has been achieved due to the high vaccine take 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93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latter simulation:</a:t>
            </a:r>
          </a:p>
          <a:p>
            <a:r>
              <a:rPr lang="en-GB" dirty="0"/>
              <a:t>-Fewer total infections (those in the ‘immune’ category who</a:t>
            </a:r>
            <a:r>
              <a:rPr lang="en-GB" baseline="0" dirty="0"/>
              <a:t> have had the disease and recovered)</a:t>
            </a:r>
          </a:p>
          <a:p>
            <a:r>
              <a:rPr lang="en-GB" baseline="0" dirty="0"/>
              <a:t>-Fewer deaths</a:t>
            </a:r>
          </a:p>
          <a:p>
            <a:r>
              <a:rPr lang="en-GB" baseline="0" dirty="0"/>
              <a:t>-Overall, much lower total costs</a:t>
            </a:r>
          </a:p>
          <a:p>
            <a:r>
              <a:rPr lang="en-GB" baseline="0" dirty="0"/>
              <a:t>-Simulation ends of it’s own accord because the infection dies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84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99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[Optional]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Openmind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2016.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origin of vaccines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[video] Available at: &lt;https://www.youtube.com/watch?v=E_PKQ_M7AtU&gt; [Accessed 15 March 2021].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9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without changing any properties,</a:t>
            </a:r>
            <a:r>
              <a:rPr lang="en-GB" baseline="0" dirty="0"/>
              <a:t> except vaccination rate at 50%, </a:t>
            </a:r>
            <a:r>
              <a:rPr lang="en-GB" dirty="0"/>
              <a:t>for 30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2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9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Fuse school, 2016.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pathogens?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[video] Available at: &lt;https://www.youtube.com/watch?v=WsZS4RCWpcE&gt; [Accessed 15 March 2021].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0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 Enrique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Meseguer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Pixabay. Available at &lt;https://pixabay.com/users/darksouls1-2189876&gt; [Accessed 18/10/2021]. </a:t>
            </a:r>
            <a:r>
              <a:rPr lang="en-GB" dirty="0">
                <a:hlinkClick r:id="rId3"/>
              </a:rPr>
              <a:t>Pixabay license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1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vaccines work?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image: </a:t>
            </a:r>
            <a:r>
              <a:rPr lang="en-GB" dirty="0"/>
              <a:t>World Health Organization; 2020.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at: &lt;https://www.who.int/news-room/feature-stories/detail/how-do-vaccines-work&gt; [Accessed 15 March 2021]. </a:t>
            </a:r>
            <a:r>
              <a:rPr lang="en-GB" dirty="0"/>
              <a:t>Licence: </a:t>
            </a:r>
            <a:r>
              <a:rPr lang="en-GB" dirty="0">
                <a:hlinkClick r:id="rId3"/>
              </a:rPr>
              <a:t>CC BY-NC-SA 3.0 IGO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6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approaches to making a vaccine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[Online image]. </a:t>
            </a:r>
            <a:r>
              <a:rPr lang="en-GB" dirty="0"/>
              <a:t>World Health Organization; 2020.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at: &lt;https://www.who.int/news-room/feature-stories/detail/the-race-for-a-covid-19-vaccine-explained&gt; [Accessed 15 March 2021]. </a:t>
            </a:r>
            <a:r>
              <a:rPr lang="en-GB" dirty="0"/>
              <a:t>Licence: </a:t>
            </a:r>
            <a:r>
              <a:rPr lang="en-GB" dirty="0">
                <a:hlinkClick r:id="rId3"/>
              </a:rPr>
              <a:t>CC BY-NC-SA 3.0 IGO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5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Nature, 2020.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vaccines work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[video] Available at: &lt;https://www.youtube.com/watch?v=4SKmAlQtAj8&gt; [Accessed 15 March 2021].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E33B9-24B8-40BB-8129-A0A810B733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4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0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4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4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2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2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8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62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ZS4RCWp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SKmAlQtAj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rusfighter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rusfighter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_PKQ_M7At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rusfight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F174E-1193-43B3-8753-F4AED155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426" y="1163595"/>
            <a:ext cx="4493045" cy="2646406"/>
          </a:xfrm>
        </p:spPr>
        <p:txBody>
          <a:bodyPr>
            <a:normAutofit/>
          </a:bodyPr>
          <a:lstStyle/>
          <a:p>
            <a:r>
              <a:rPr lang="en-GB" dirty="0"/>
              <a:t>Viruses and Vaccinations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D6FC53-F5ED-4FBA-838B-C5DF9E04B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9" b="2297"/>
          <a:stretch/>
        </p:blipFill>
        <p:spPr bwMode="auto"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network created with lines and dots">
            <a:extLst>
              <a:ext uri="{FF2B5EF4-FFF2-40B4-BE49-F238E27FC236}">
                <a16:creationId xmlns:a16="http://schemas.microsoft.com/office/drawing/2014/main" id="{9DFF64C9-705C-4FE8-B40F-820040C03F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95" r="1" b="1"/>
          <a:stretch/>
        </p:blipFill>
        <p:spPr>
          <a:xfrm>
            <a:off x="5840059" y="3524252"/>
            <a:ext cx="6351941" cy="3333749"/>
          </a:xfrm>
          <a:custGeom>
            <a:avLst/>
            <a:gdLst/>
            <a:ahLst/>
            <a:cxnLst/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0079F9F-0458-4E1F-8C66-3DC92F31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5BFB1BD-917C-4E12-A662-6CD1860F2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48359-F0A1-4590-8F3D-80C080142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2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CE6A-3A7E-4E80-B7F7-7F942583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important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287CB-A536-4806-896F-C98040DDD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Pathogen- germs that cause disease (bacteria, fungus, parasite, virus)</a:t>
            </a:r>
          </a:p>
          <a:p>
            <a:r>
              <a:rPr lang="en-GB" dirty="0"/>
              <a:t>Antigen- Part of a pathogen which the body can recognise triggering your immune system to respond by creating antibodies </a:t>
            </a:r>
          </a:p>
          <a:p>
            <a:r>
              <a:rPr lang="en-GB" dirty="0"/>
              <a:t>Antibody- Part of your immune system and are your ‘first defence’ used to fight off pathogens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E630A-3DB3-4F9C-B4F7-D3C48028C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0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6832-45F0-4EA6-8FD3-D645DAC0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C0F0B-CFB9-4C51-817A-EE6862798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they?</a:t>
            </a:r>
          </a:p>
          <a:p>
            <a:r>
              <a:rPr lang="en-GB" dirty="0"/>
              <a:t>What do they do?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What Are Pathogens? | </a:t>
            </a:r>
            <a:r>
              <a:rPr lang="en-GB" dirty="0" err="1">
                <a:hlinkClick r:id="rId3"/>
              </a:rPr>
              <a:t>FuseSchool</a:t>
            </a:r>
            <a:r>
              <a:rPr lang="en-GB" dirty="0">
                <a:hlinkClick r:id="rId3"/>
              </a:rPr>
              <a:t> - YouTube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8B2E1-F8D3-4F18-88AB-8BD357D34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7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0C82-55DE-414B-9957-E63ABF2B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91" y="578428"/>
            <a:ext cx="9144000" cy="12636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Antigens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1A050-4691-4EEF-891D-CD00A89C0623}"/>
              </a:ext>
            </a:extLst>
          </p:cNvPr>
          <p:cNvSpPr txBox="1"/>
          <p:nvPr/>
        </p:nvSpPr>
        <p:spPr>
          <a:xfrm>
            <a:off x="852055" y="1842077"/>
            <a:ext cx="36056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Antigens are part of a pathogen’s membrane and are unique in shape to different pathogens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958ED-953A-421C-B611-F5163D4BE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7" y="0"/>
            <a:ext cx="4543425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F58D68-F4AD-4844-8EAC-F6ACA57C4954}"/>
              </a:ext>
            </a:extLst>
          </p:cNvPr>
          <p:cNvCxnSpPr>
            <a:cxnSpLocks/>
          </p:cNvCxnSpPr>
          <p:nvPr/>
        </p:nvCxnSpPr>
        <p:spPr>
          <a:xfrm flipH="1">
            <a:off x="8290596" y="1842077"/>
            <a:ext cx="1101686" cy="627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927364-A7D4-4A77-AEBE-118BB2B4C76F}"/>
              </a:ext>
            </a:extLst>
          </p:cNvPr>
          <p:cNvCxnSpPr>
            <a:cxnSpLocks/>
          </p:cNvCxnSpPr>
          <p:nvPr/>
        </p:nvCxnSpPr>
        <p:spPr>
          <a:xfrm flipH="1" flipV="1">
            <a:off x="8616403" y="4701943"/>
            <a:ext cx="681835" cy="696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693681F-BEED-482B-9980-26C4BBE24B02}"/>
              </a:ext>
            </a:extLst>
          </p:cNvPr>
          <p:cNvSpPr txBox="1"/>
          <p:nvPr/>
        </p:nvSpPr>
        <p:spPr>
          <a:xfrm>
            <a:off x="9167245" y="1157881"/>
            <a:ext cx="2275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pathogen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972054-881C-425D-AB21-ECEB7D3EEF7D}"/>
              </a:ext>
            </a:extLst>
          </p:cNvPr>
          <p:cNvSpPr txBox="1"/>
          <p:nvPr/>
        </p:nvSpPr>
        <p:spPr>
          <a:xfrm>
            <a:off x="8957320" y="5419572"/>
            <a:ext cx="2275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antigen</a:t>
            </a:r>
            <a:endParaRPr lang="en-GB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4E647E-981E-4166-B01D-074501032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84D9-36F2-4094-A3B6-8F3510AB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64" y="1204808"/>
            <a:ext cx="9144000" cy="1263649"/>
          </a:xfrm>
        </p:spPr>
        <p:txBody>
          <a:bodyPr/>
          <a:lstStyle/>
          <a:p>
            <a:r>
              <a:rPr lang="en-GB" dirty="0"/>
              <a:t>Antibody</a:t>
            </a:r>
          </a:p>
        </p:txBody>
      </p:sp>
      <p:pic>
        <p:nvPicPr>
          <p:cNvPr id="2050" name="Picture 2" descr="Vaccines Antibody illustration 01_29 Oct">
            <a:extLst>
              <a:ext uri="{FF2B5EF4-FFF2-40B4-BE49-F238E27FC236}">
                <a16:creationId xmlns:a16="http://schemas.microsoft.com/office/drawing/2014/main" id="{9A7D939D-6C72-4393-A2CE-1C82A7FE3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4" y="1204808"/>
            <a:ext cx="7873572" cy="47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29F626-1D79-4CCC-ABDD-80D3B38308EE}"/>
              </a:ext>
            </a:extLst>
          </p:cNvPr>
          <p:cNvSpPr txBox="1"/>
          <p:nvPr/>
        </p:nvSpPr>
        <p:spPr>
          <a:xfrm>
            <a:off x="462674" y="2098963"/>
            <a:ext cx="2701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immune system develops antibodies in response to a pathogen, the antibodies attach to the pathogen and destroy it </a:t>
            </a:r>
          </a:p>
        </p:txBody>
      </p:sp>
    </p:spTree>
    <p:extLst>
      <p:ext uri="{BB962C8B-B14F-4D97-AF65-F5344CB8AC3E}">
        <p14:creationId xmlns:p14="http://schemas.microsoft.com/office/powerpoint/2010/main" val="290111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y be an image of text that says &quot;There are three main approaches to making a vaccine: 楽 Using a whole virus or bacterium Parts that trigger the immune system Justthe Just the genetic material&quot;">
            <a:extLst>
              <a:ext uri="{FF2B5EF4-FFF2-40B4-BE49-F238E27FC236}">
                <a16:creationId xmlns:a16="http://schemas.microsoft.com/office/drawing/2014/main" id="{344ABAF7-1DEB-439E-9703-E19B04D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872" y="658723"/>
            <a:ext cx="9234256" cy="554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4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DB22-D657-445E-84B1-6EC1665C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EA8B-D522-4A89-B3C3-6BA8E40F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a vaccine?</a:t>
            </a:r>
          </a:p>
          <a:p>
            <a:r>
              <a:rPr lang="en-GB" dirty="0"/>
              <a:t>What does it do?</a:t>
            </a:r>
          </a:p>
          <a:p>
            <a:r>
              <a:rPr lang="en-GB" dirty="0">
                <a:hlinkClick r:id="rId3"/>
              </a:rPr>
              <a:t>Vaccines 101: How vaccines work - YouTube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CD607-A127-4D70-97A1-28B855FAA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67E1-F571-4AA2-BD7F-9A4A3FB8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Herd immunity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45A9C9-7073-4BF5-A721-E5D0B89BB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03909"/>
            <a:ext cx="4877662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EDDA8F-EBF2-449F-8B0B-979F69ECF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7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F965-0554-4B91-B10F-E834DFB9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3772"/>
            <a:ext cx="9144000" cy="5446206"/>
          </a:xfrm>
        </p:spPr>
        <p:txBody>
          <a:bodyPr>
            <a:normAutofit/>
          </a:bodyPr>
          <a:lstStyle/>
          <a:p>
            <a:r>
              <a:rPr lang="en-GB" dirty="0"/>
              <a:t>Let’s take another look at the measles simulation. What is the effect of increasing the number of vaccinated people to 75%?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3"/>
              </a:rPr>
              <a:t>VirusFighter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212B1-9EDE-48D6-A36F-609A2A990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5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053" t="16465" r="18958" b="14242"/>
          <a:stretch/>
        </p:blipFill>
        <p:spPr>
          <a:xfrm>
            <a:off x="893597" y="207819"/>
            <a:ext cx="10014443" cy="62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63D6-DF83-4667-92A5-A4912A36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63" y="287482"/>
            <a:ext cx="9144000" cy="3810000"/>
          </a:xfrm>
        </p:spPr>
        <p:txBody>
          <a:bodyPr/>
          <a:lstStyle/>
          <a:p>
            <a:r>
              <a:rPr lang="en-GB" dirty="0"/>
              <a:t>Spot the difference!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053" t="16465" r="18958" b="14242"/>
          <a:stretch/>
        </p:blipFill>
        <p:spPr>
          <a:xfrm>
            <a:off x="6278110" y="3034603"/>
            <a:ext cx="5614669" cy="3530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769" t="16364" r="18699" b="14344"/>
          <a:stretch/>
        </p:blipFill>
        <p:spPr>
          <a:xfrm>
            <a:off x="364003" y="1269405"/>
            <a:ext cx="5663926" cy="35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80EA-3A8F-44AA-B6B7-6EEC29E3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this lesson is going to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02D3C-EE31-47C9-AC00-5F41C81F8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history</a:t>
            </a:r>
          </a:p>
          <a:p>
            <a:r>
              <a:rPr lang="en-GB" dirty="0"/>
              <a:t>A measles simulation</a:t>
            </a:r>
          </a:p>
          <a:p>
            <a:r>
              <a:rPr lang="en-GB" dirty="0"/>
              <a:t>Some important basics</a:t>
            </a:r>
          </a:p>
          <a:p>
            <a:r>
              <a:rPr lang="en-GB" dirty="0"/>
              <a:t>The difference a vaccine can make</a:t>
            </a:r>
          </a:p>
          <a:p>
            <a:r>
              <a:rPr lang="en-GB" dirty="0"/>
              <a:t>Time to play!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8B59F-2551-48DD-A904-59618F678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5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B27E-30DC-40C8-845A-6C469C37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17" y="651163"/>
            <a:ext cx="9393802" cy="5430148"/>
          </a:xfrm>
        </p:spPr>
        <p:txBody>
          <a:bodyPr>
            <a:noAutofit/>
          </a:bodyPr>
          <a:lstStyle/>
          <a:p>
            <a:r>
              <a:rPr lang="en-GB" sz="3600" dirty="0"/>
              <a:t>Now time for you to play the game!</a:t>
            </a:r>
            <a:br>
              <a:rPr lang="en-GB" sz="3600" dirty="0"/>
            </a:br>
            <a:r>
              <a:rPr lang="en-GB" sz="3600" dirty="0"/>
              <a:t>What virus will you choose?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First, let it run without changing properties.</a:t>
            </a:r>
            <a:br>
              <a:rPr lang="en-GB" sz="3600" dirty="0"/>
            </a:br>
            <a:r>
              <a:rPr lang="en-GB" sz="3600" dirty="0"/>
              <a:t>Now, change one property at a time and compare: which property was most important and what was the cost? What % vaccination is required for herd immunity, and how does this relate to the virus properties?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>
                <a:hlinkClick r:id="rId3"/>
              </a:rPr>
              <a:t>VirusFighter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02504-A22A-4821-B1C8-1246E867B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99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68C02F-F9DF-4508-B63D-171B500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D3349-7806-4F9C-B1CE-B428C722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Make a public health poster for a chosen virus and the importance of getting a vaccine to protect against it</a:t>
            </a:r>
          </a:p>
          <a:p>
            <a:r>
              <a:rPr lang="en-GB" sz="3200" dirty="0"/>
              <a:t>OR make a poster on how vaccines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EB636-1511-4DFF-A7FD-A85A77719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F9D1-BD4C-4D31-B48B-6C234161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7016-B69A-4E1E-9B96-9B292D047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will be able to: Describe how a vaccine works</a:t>
            </a:r>
          </a:p>
          <a:p>
            <a:r>
              <a:rPr lang="en-GB" dirty="0"/>
              <a:t>Most will be able to: Define antigen, antibody and pathogen</a:t>
            </a:r>
          </a:p>
          <a:p>
            <a:r>
              <a:rPr lang="en-GB" dirty="0"/>
              <a:t>Some will be able to: Use named examples and describe what properties have the biggest impacts on controlling disease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19565-34D3-4BD3-B913-A20B8E05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8B56-1303-40A5-BB0B-C1E0E96D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97175"/>
            <a:ext cx="9144000" cy="12636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Raise your hand if you’ve ever had a vaccine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02B4C-DFDE-4C0D-8A63-FA842F34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4B0A-70B2-4399-80F7-5148C58B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97175"/>
            <a:ext cx="9144000" cy="1263649"/>
          </a:xfrm>
        </p:spPr>
        <p:txBody>
          <a:bodyPr/>
          <a:lstStyle/>
          <a:p>
            <a:pPr algn="ctr"/>
            <a:r>
              <a:rPr lang="en-GB" dirty="0"/>
              <a:t>What vaccine was it?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BE489-4B4A-478B-8824-EC46424F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3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0634-565D-47E7-ADD7-243E4C11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history about vaccines…How were they discovered?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0E9D7-2136-4A4D-B0DB-C410F6EA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The Origin of Vaccines - YouTube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84171-16ED-43B4-9C8F-A1B4F8D67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5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085F-46E2-421E-A1EC-57381395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751385"/>
          </a:xfrm>
        </p:spPr>
        <p:txBody>
          <a:bodyPr>
            <a:normAutofit/>
          </a:bodyPr>
          <a:lstStyle/>
          <a:p>
            <a:r>
              <a:rPr lang="en-GB" dirty="0"/>
              <a:t>Measles simulation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50% vaccination</a:t>
            </a:r>
            <a:br>
              <a:rPr lang="en-GB" dirty="0"/>
            </a:br>
            <a:br>
              <a:rPr lang="en-GB" dirty="0"/>
            </a:br>
            <a:r>
              <a:rPr lang="en-GB" dirty="0" err="1">
                <a:hlinkClick r:id="rId3"/>
              </a:rPr>
              <a:t>VirusFighter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0FAA5-7FE3-4BAC-8FE8-D4D2904F5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4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D941-585C-419B-8740-067F90B8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you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6C55-D485-491F-BC34-1636FE9F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41CBC-D98F-4672-A47B-FB90CE68D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74" y="5106947"/>
            <a:ext cx="1648826" cy="1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6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69" t="16364" r="18699" b="14344"/>
          <a:stretch/>
        </p:blipFill>
        <p:spPr>
          <a:xfrm>
            <a:off x="894301" y="84917"/>
            <a:ext cx="10624457" cy="66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9654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C2F31"/>
      </a:dk2>
      <a:lt2>
        <a:srgbClr val="F1F3F0"/>
      </a:lt2>
      <a:accent1>
        <a:srgbClr val="A84DC3"/>
      </a:accent1>
      <a:accent2>
        <a:srgbClr val="6B43B5"/>
      </a:accent2>
      <a:accent3>
        <a:srgbClr val="4D54C3"/>
      </a:accent3>
      <a:accent4>
        <a:srgbClr val="3B74B1"/>
      </a:accent4>
      <a:accent5>
        <a:srgbClr val="4DB7C3"/>
      </a:accent5>
      <a:accent6>
        <a:srgbClr val="3BB18C"/>
      </a:accent6>
      <a:hlink>
        <a:srgbClr val="3C95B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811</Words>
  <Application>Microsoft Office PowerPoint</Application>
  <PresentationFormat>Widescreen</PresentationFormat>
  <Paragraphs>75</Paragraphs>
  <Slides>21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Elephant</vt:lpstr>
      <vt:lpstr>Verdana Pro</vt:lpstr>
      <vt:lpstr>Verdana Pro Cond SemiBold</vt:lpstr>
      <vt:lpstr>TornVTI</vt:lpstr>
      <vt:lpstr>BrushVTI</vt:lpstr>
      <vt:lpstr>Viruses and Vaccinations</vt:lpstr>
      <vt:lpstr>How this lesson is going to work…</vt:lpstr>
      <vt:lpstr>Learning outcomes</vt:lpstr>
      <vt:lpstr>Raise your hand if you’ve ever had a vaccine</vt:lpstr>
      <vt:lpstr>What vaccine was it?</vt:lpstr>
      <vt:lpstr>Some history about vaccines…How were they discovered?</vt:lpstr>
      <vt:lpstr>Measles simulation  50% vaccination  VirusFighter </vt:lpstr>
      <vt:lpstr>What did you notice?</vt:lpstr>
      <vt:lpstr>PowerPoint Presentation</vt:lpstr>
      <vt:lpstr>3 important words</vt:lpstr>
      <vt:lpstr>Pathogens</vt:lpstr>
      <vt:lpstr>Antigens</vt:lpstr>
      <vt:lpstr>Antibody</vt:lpstr>
      <vt:lpstr>PowerPoint Presentation</vt:lpstr>
      <vt:lpstr>Vaccines</vt:lpstr>
      <vt:lpstr>Herd immunity  </vt:lpstr>
      <vt:lpstr>Let’s take another look at the measles simulation. What is the effect of increasing the number of vaccinated people to 75%?  VirusFighter</vt:lpstr>
      <vt:lpstr>PowerPoint Presentation</vt:lpstr>
      <vt:lpstr>Spot the difference!</vt:lpstr>
      <vt:lpstr>Now time for you to play the game! What virus will you choose?  First, let it run without changing properties. Now, change one property at a time and compare: which property was most important and what was the cost? What % vaccination is required for herd immunity, and how does this relate to the virus properties?  VirusFighter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Vaccines</dc:title>
  <dc:creator>Hayley Green (BIO - Student)</dc:creator>
  <cp:lastModifiedBy>Fergus Powell</cp:lastModifiedBy>
  <cp:revision>12</cp:revision>
  <dcterms:created xsi:type="dcterms:W3CDTF">2021-03-15T15:31:44Z</dcterms:created>
  <dcterms:modified xsi:type="dcterms:W3CDTF">2021-11-26T17:30:51Z</dcterms:modified>
</cp:coreProperties>
</file>