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70" r:id="rId5"/>
    <p:sldId id="261" r:id="rId6"/>
    <p:sldId id="260" r:id="rId7"/>
    <p:sldId id="262" r:id="rId8"/>
    <p:sldId id="265" r:id="rId9"/>
    <p:sldId id="263" r:id="rId10"/>
    <p:sldId id="264" r:id="rId11"/>
    <p:sldId id="268" r:id="rId12"/>
    <p:sldId id="271"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2" d="100"/>
          <a:sy n="62" d="100"/>
        </p:scale>
        <p:origin x="499"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95AAF8-4CB3-4994-9192-0A82041BB3A6}" type="datetimeFigureOut">
              <a:rPr lang="en-GB" smtClean="0"/>
              <a:t>13/07/2021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91214-622B-45DA-8BC1-7B129B857D65}" type="slidenum">
              <a:rPr lang="en-GB" smtClean="0"/>
              <a:t>‹#›</a:t>
            </a:fld>
            <a:endParaRPr lang="en-GB"/>
          </a:p>
        </p:txBody>
      </p:sp>
    </p:spTree>
    <p:extLst>
      <p:ext uri="{BB962C8B-B14F-4D97-AF65-F5344CB8AC3E}">
        <p14:creationId xmlns:p14="http://schemas.microsoft.com/office/powerpoint/2010/main" val="250166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Confidence in numbers  - maybe multiple choice *</a:t>
            </a:r>
            <a:endParaRPr lang="en-GB" dirty="0"/>
          </a:p>
        </p:txBody>
      </p:sp>
      <p:sp>
        <p:nvSpPr>
          <p:cNvPr id="4" name="Slide Number Placeholder 3"/>
          <p:cNvSpPr>
            <a:spLocks noGrp="1"/>
          </p:cNvSpPr>
          <p:nvPr>
            <p:ph type="sldNum" sz="quarter" idx="10"/>
          </p:nvPr>
        </p:nvSpPr>
        <p:spPr/>
        <p:txBody>
          <a:bodyPr/>
          <a:lstStyle/>
          <a:p>
            <a:fld id="{E38FB97B-F87D-4565-8D70-E7D2EAA7C154}" type="slidenum">
              <a:rPr lang="en-GB" smtClean="0"/>
              <a:t>1</a:t>
            </a:fld>
            <a:endParaRPr lang="en-GB"/>
          </a:p>
        </p:txBody>
      </p:sp>
    </p:spTree>
    <p:extLst>
      <p:ext uri="{BB962C8B-B14F-4D97-AF65-F5344CB8AC3E}">
        <p14:creationId xmlns:p14="http://schemas.microsoft.com/office/powerpoint/2010/main" val="3338132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50 trillion cells in your body ~ 200 types</a:t>
            </a:r>
            <a:r>
              <a:rPr lang="en-GB" baseline="0" dirty="0" smtClean="0"/>
              <a:t> – all originate from one cell.</a:t>
            </a:r>
          </a:p>
          <a:p>
            <a:r>
              <a:rPr lang="en-GB" baseline="0" dirty="0" smtClean="0"/>
              <a:t>Gene regulation is </a:t>
            </a:r>
            <a:r>
              <a:rPr lang="en-GB" baseline="0" dirty="0" err="1" smtClean="0"/>
              <a:t>extreamely</a:t>
            </a:r>
            <a:r>
              <a:rPr lang="en-GB" baseline="0" dirty="0" smtClean="0"/>
              <a:t> important.</a:t>
            </a:r>
            <a:endParaRPr lang="en-GB" dirty="0" smtClean="0"/>
          </a:p>
          <a:p>
            <a:r>
              <a:rPr lang="en-GB" dirty="0" smtClean="0"/>
              <a:t>When and how these genes are expressed, known as its expression pattern,, is extremely</a:t>
            </a:r>
            <a:r>
              <a:rPr lang="en-GB" baseline="0" dirty="0" smtClean="0"/>
              <a:t> important for </a:t>
            </a:r>
            <a:r>
              <a:rPr lang="en-GB" dirty="0" smtClean="0"/>
              <a:t>Cell differentiation</a:t>
            </a:r>
            <a:r>
              <a:rPr lang="en-GB" baseline="0" dirty="0" smtClean="0"/>
              <a:t> during development</a:t>
            </a:r>
          </a:p>
          <a:p>
            <a:r>
              <a:rPr lang="en-GB" baseline="0" dirty="0" smtClean="0"/>
              <a:t>Its what allows us to go from 1 embryonic stem cell/ zygote to 200 different cell types.</a:t>
            </a:r>
            <a:endParaRPr lang="en-GB" dirty="0" smtClean="0"/>
          </a:p>
          <a:p>
            <a:endParaRPr lang="en-GB" dirty="0"/>
          </a:p>
        </p:txBody>
      </p:sp>
      <p:sp>
        <p:nvSpPr>
          <p:cNvPr id="4" name="Slide Number Placeholder 3"/>
          <p:cNvSpPr>
            <a:spLocks noGrp="1"/>
          </p:cNvSpPr>
          <p:nvPr>
            <p:ph type="sldNum" sz="quarter" idx="10"/>
          </p:nvPr>
        </p:nvSpPr>
        <p:spPr/>
        <p:txBody>
          <a:bodyPr/>
          <a:lstStyle/>
          <a:p>
            <a:fld id="{E38FB97B-F87D-4565-8D70-E7D2EAA7C154}" type="slidenum">
              <a:rPr lang="en-GB" smtClean="0"/>
              <a:t>3</a:t>
            </a:fld>
            <a:endParaRPr lang="en-GB"/>
          </a:p>
        </p:txBody>
      </p:sp>
    </p:spTree>
    <p:extLst>
      <p:ext uri="{BB962C8B-B14F-4D97-AF65-F5344CB8AC3E}">
        <p14:creationId xmlns:p14="http://schemas.microsoft.com/office/powerpoint/2010/main" val="193479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 meters of DNA</a:t>
            </a:r>
            <a:r>
              <a:rPr lang="en-GB" baseline="0" dirty="0" smtClean="0"/>
              <a:t> in each cell of your body!</a:t>
            </a:r>
            <a:endParaRPr lang="en-GB" dirty="0"/>
          </a:p>
        </p:txBody>
      </p:sp>
      <p:sp>
        <p:nvSpPr>
          <p:cNvPr id="4" name="Slide Number Placeholder 3"/>
          <p:cNvSpPr>
            <a:spLocks noGrp="1"/>
          </p:cNvSpPr>
          <p:nvPr>
            <p:ph type="sldNum" sz="quarter" idx="10"/>
          </p:nvPr>
        </p:nvSpPr>
        <p:spPr/>
        <p:txBody>
          <a:bodyPr/>
          <a:lstStyle/>
          <a:p>
            <a:fld id="{E38FB97B-F87D-4565-8D70-E7D2EAA7C154}" type="slidenum">
              <a:rPr lang="en-GB" smtClean="0"/>
              <a:t>6</a:t>
            </a:fld>
            <a:endParaRPr lang="en-GB"/>
          </a:p>
        </p:txBody>
      </p:sp>
    </p:spTree>
    <p:extLst>
      <p:ext uri="{BB962C8B-B14F-4D97-AF65-F5344CB8AC3E}">
        <p14:creationId xmlns:p14="http://schemas.microsoft.com/office/powerpoint/2010/main" val="159363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heritable</a:t>
            </a:r>
            <a:endParaRPr lang="en-GB" dirty="0"/>
          </a:p>
        </p:txBody>
      </p:sp>
      <p:sp>
        <p:nvSpPr>
          <p:cNvPr id="4" name="Slide Number Placeholder 3"/>
          <p:cNvSpPr>
            <a:spLocks noGrp="1"/>
          </p:cNvSpPr>
          <p:nvPr>
            <p:ph type="sldNum" sz="quarter" idx="10"/>
          </p:nvPr>
        </p:nvSpPr>
        <p:spPr/>
        <p:txBody>
          <a:bodyPr/>
          <a:lstStyle/>
          <a:p>
            <a:fld id="{E38FB97B-F87D-4565-8D70-E7D2EAA7C154}" type="slidenum">
              <a:rPr lang="en-GB" smtClean="0"/>
              <a:t>8</a:t>
            </a:fld>
            <a:endParaRPr lang="en-GB"/>
          </a:p>
        </p:txBody>
      </p:sp>
    </p:spTree>
    <p:extLst>
      <p:ext uri="{BB962C8B-B14F-4D97-AF65-F5344CB8AC3E}">
        <p14:creationId xmlns:p14="http://schemas.microsoft.com/office/powerpoint/2010/main" val="911125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AAE6E42-0265-4F6C-8EE7-D4589A83D579}"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4099282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E6E42-0265-4F6C-8EE7-D4589A83D579}"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230032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E6E42-0265-4F6C-8EE7-D4589A83D579}"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362324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AE6E42-0265-4F6C-8EE7-D4589A83D579}"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1753354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AE6E42-0265-4F6C-8EE7-D4589A83D579}" type="datetimeFigureOut">
              <a:rPr lang="en-GB" smtClean="0"/>
              <a:t>13/07/2021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128392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AAE6E42-0265-4F6C-8EE7-D4589A83D579}"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139148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AAE6E42-0265-4F6C-8EE7-D4589A83D579}" type="datetimeFigureOut">
              <a:rPr lang="en-GB" smtClean="0"/>
              <a:t>13/07/2021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1722449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AAE6E42-0265-4F6C-8EE7-D4589A83D579}" type="datetimeFigureOut">
              <a:rPr lang="en-GB" smtClean="0"/>
              <a:t>13/07/2021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341318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E6E42-0265-4F6C-8EE7-D4589A83D579}" type="datetimeFigureOut">
              <a:rPr lang="en-GB" smtClean="0"/>
              <a:t>13/07/2021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3934819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AE6E42-0265-4F6C-8EE7-D4589A83D579}"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412559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AAE6E42-0265-4F6C-8EE7-D4589A83D579}" type="datetimeFigureOut">
              <a:rPr lang="en-GB" smtClean="0"/>
              <a:t>13/07/2021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F987B4-8325-411B-BC31-74BDBA6DD6F5}" type="slidenum">
              <a:rPr lang="en-GB" smtClean="0"/>
              <a:t>‹#›</a:t>
            </a:fld>
            <a:endParaRPr lang="en-GB"/>
          </a:p>
        </p:txBody>
      </p:sp>
    </p:spTree>
    <p:extLst>
      <p:ext uri="{BB962C8B-B14F-4D97-AF65-F5344CB8AC3E}">
        <p14:creationId xmlns:p14="http://schemas.microsoft.com/office/powerpoint/2010/main" val="397372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E6E42-0265-4F6C-8EE7-D4589A83D579}" type="datetimeFigureOut">
              <a:rPr lang="en-GB" smtClean="0"/>
              <a:t>13/07/2021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987B4-8325-411B-BC31-74BDBA6DD6F5}" type="slidenum">
              <a:rPr lang="en-GB" smtClean="0"/>
              <a:t>‹#›</a:t>
            </a:fld>
            <a:endParaRPr lang="en-GB"/>
          </a:p>
        </p:txBody>
      </p:sp>
    </p:spTree>
    <p:extLst>
      <p:ext uri="{BB962C8B-B14F-4D97-AF65-F5344CB8AC3E}">
        <p14:creationId xmlns:p14="http://schemas.microsoft.com/office/powerpoint/2010/main" val="329686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2.xml"/><Relationship Id="rId7" Type="http://schemas.openxmlformats.org/officeDocument/2006/relationships/image" Target="../media/image16.jpeg"/><Relationship Id="rId12" Type="http://schemas.openxmlformats.org/officeDocument/2006/relationships/image" Target="../media/image4.png"/><Relationship Id="rId2" Type="http://schemas.openxmlformats.org/officeDocument/2006/relationships/video" Target="file:///C:\Users\Fatima\Desktop\mCpG%20Sticks.avi" TargetMode="External"/><Relationship Id="rId1" Type="http://schemas.microsoft.com/office/2007/relationships/media" Target="file:///C:\Users\Fatima\Desktop\mCpG%20Sticks.avi" TargetMode="Externa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notesSlide" Target="../notesSlides/notesSlide4.xml"/><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718" y="2183039"/>
            <a:ext cx="9144000" cy="1707289"/>
          </a:xfrm>
        </p:spPr>
        <p:txBody>
          <a:bodyPr>
            <a:normAutofit/>
          </a:bodyPr>
          <a:lstStyle/>
          <a:p>
            <a:pPr algn="ctr"/>
            <a:r>
              <a:rPr lang="en-GB" sz="8000" dirty="0" smtClean="0"/>
              <a:t>Epigenetics</a:t>
            </a:r>
            <a:endParaRPr lang="en-GB" sz="8000" dirty="0"/>
          </a:p>
        </p:txBody>
      </p:sp>
      <p:pic>
        <p:nvPicPr>
          <p:cNvPr id="4" name="Picture 2" descr="Image result for babraham institute epigen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452" y="97312"/>
            <a:ext cx="1891863" cy="2109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100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8" name="Picture 18" descr="Baby Twin Girls Two young babies less than 12 months old. twin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802" y="775840"/>
            <a:ext cx="4229382" cy="28195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1323" y="144232"/>
            <a:ext cx="9683043" cy="828534"/>
          </a:xfrm>
        </p:spPr>
        <p:txBody>
          <a:bodyPr/>
          <a:lstStyle/>
          <a:p>
            <a:r>
              <a:rPr lang="en-GB" b="1" dirty="0" smtClean="0"/>
              <a:t>Age effecting epigenetics: Identical twins</a:t>
            </a:r>
            <a:endParaRPr lang="en-GB" b="1" dirty="0"/>
          </a:p>
        </p:txBody>
      </p:sp>
      <p:pic>
        <p:nvPicPr>
          <p:cNvPr id="5124" name="Picture 4" descr="Twins, Baby, Children'S, Man, Boys, Boy"/>
          <p:cNvPicPr>
            <a:picLocks noChangeAspect="1" noChangeArrowheads="1"/>
          </p:cNvPicPr>
          <p:nvPr/>
        </p:nvPicPr>
        <p:blipFill rotWithShape="1">
          <a:blip r:embed="rId3">
            <a:extLst>
              <a:ext uri="{28A0092B-C50C-407E-A947-70E740481C1C}">
                <a14:useLocalDpi xmlns:a14="http://schemas.microsoft.com/office/drawing/2010/main" val="0"/>
              </a:ext>
            </a:extLst>
          </a:blip>
          <a:srcRect l="21554" t="24927" r="21314"/>
          <a:stretch/>
        </p:blipFill>
        <p:spPr bwMode="auto">
          <a:xfrm>
            <a:off x="4530081" y="1642597"/>
            <a:ext cx="3965743" cy="347410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twin brothers with crossed arms, portrait twin brothers posing with crossed arms for the camera. twin stock pictures, royalty-free photos &amp;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11642" t="11509" r="16532" b="9234"/>
          <a:stretch/>
        </p:blipFill>
        <p:spPr bwMode="auto">
          <a:xfrm>
            <a:off x="8181663" y="3633651"/>
            <a:ext cx="3497179" cy="25726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7562" y="1642597"/>
            <a:ext cx="4447494" cy="2677656"/>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Epigenetics are very similar, almost identical in identical twins</a:t>
            </a:r>
          </a:p>
          <a:p>
            <a:pPr marL="285750" indent="-285750">
              <a:buFont typeface="Arial" panose="020B0604020202020204" pitchFamily="34" charset="0"/>
              <a:buChar char="•"/>
            </a:pPr>
            <a:r>
              <a:rPr lang="en-GB" sz="2800" dirty="0" smtClean="0"/>
              <a:t>But as people get older the factors they are exposed to are different</a:t>
            </a:r>
            <a:endParaRPr lang="en-GB" sz="2800" dirty="0"/>
          </a:p>
        </p:txBody>
      </p:sp>
      <p:pic>
        <p:nvPicPr>
          <p:cNvPr id="17" name="Picture 2" descr="Image result for babraham institute epigenet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08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Elderly sisters Elderly twin sisters sitting on sofa, smiling, portrait twin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976" y="3781979"/>
            <a:ext cx="3787393" cy="26858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76575" y="-99833"/>
            <a:ext cx="10515600" cy="1325563"/>
          </a:xfrm>
        </p:spPr>
        <p:txBody>
          <a:bodyPr/>
          <a:lstStyle/>
          <a:p>
            <a:r>
              <a:rPr lang="en-GB" b="1" dirty="0" smtClean="0"/>
              <a:t>Age</a:t>
            </a:r>
            <a:endParaRPr lang="en-GB" b="1" dirty="0"/>
          </a:p>
        </p:txBody>
      </p:sp>
      <p:sp>
        <p:nvSpPr>
          <p:cNvPr id="3" name="Content Placeholder 2"/>
          <p:cNvSpPr>
            <a:spLocks noGrp="1"/>
          </p:cNvSpPr>
          <p:nvPr>
            <p:ph idx="1"/>
          </p:nvPr>
        </p:nvSpPr>
        <p:spPr>
          <a:xfrm>
            <a:off x="838200" y="1825625"/>
            <a:ext cx="3284621" cy="4351338"/>
          </a:xfrm>
        </p:spPr>
        <p:txBody>
          <a:bodyPr>
            <a:normAutofit/>
          </a:bodyPr>
          <a:lstStyle/>
          <a:p>
            <a:r>
              <a:rPr lang="en-GB" dirty="0" smtClean="0"/>
              <a:t>Causing changes to their Epigenetics.</a:t>
            </a:r>
          </a:p>
          <a:p>
            <a:r>
              <a:rPr lang="en-GB" dirty="0" smtClean="0"/>
              <a:t>These changes lead to physical differences that can be more easily studied using identical twins.</a:t>
            </a:r>
          </a:p>
        </p:txBody>
      </p:sp>
      <p:pic>
        <p:nvPicPr>
          <p:cNvPr id="4" name="Picture 8" descr="Happy sisters Family, Afro, Cheek to Cheek, Sibling, Twin twin stock pictures, royalty-free photos &am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145" y="2077813"/>
            <a:ext cx="4570620" cy="3047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Senior sisters with matching leopard outfits Senior sisters with matching leopard outfits. twin stock pictures, royalty-free photos &amp; images"/>
          <p:cNvPicPr>
            <a:picLocks noChangeAspect="1" noChangeArrowheads="1"/>
          </p:cNvPicPr>
          <p:nvPr/>
        </p:nvPicPr>
        <p:blipFill rotWithShape="1">
          <a:blip r:embed="rId4">
            <a:extLst>
              <a:ext uri="{28A0092B-C50C-407E-A947-70E740481C1C}">
                <a14:useLocalDpi xmlns:a14="http://schemas.microsoft.com/office/drawing/2010/main" val="0"/>
              </a:ext>
            </a:extLst>
          </a:blip>
          <a:srcRect l="14688" t="13710" r="13385" b="1060"/>
          <a:stretch/>
        </p:blipFill>
        <p:spPr bwMode="auto">
          <a:xfrm>
            <a:off x="8345928" y="97172"/>
            <a:ext cx="3513221" cy="27752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babraham institute epigenet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175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study of epigenetics</a:t>
            </a:r>
            <a:endParaRPr lang="en-GB"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Epigenetics has a major influence over diseases such as cancer.</a:t>
            </a:r>
          </a:p>
          <a:p>
            <a:pPr marL="0" indent="0">
              <a:buNone/>
            </a:pPr>
            <a:r>
              <a:rPr lang="en-GB" dirty="0" smtClean="0"/>
              <a:t>Therefore we need to study epigenetics to understand what is changing and how, to improve healthy ageing.</a:t>
            </a:r>
          </a:p>
          <a:p>
            <a:pPr marL="0" indent="0">
              <a:buNone/>
            </a:pPr>
            <a:endParaRPr lang="en-GB" dirty="0" smtClean="0"/>
          </a:p>
          <a:p>
            <a:pPr marL="0" indent="0">
              <a:buNone/>
            </a:pPr>
            <a:r>
              <a:rPr lang="en-GB" dirty="0" smtClean="0"/>
              <a:t>This information can then be used to create therapies and even help early detection of disease. </a:t>
            </a:r>
          </a:p>
          <a:p>
            <a:pPr marL="0" indent="0">
              <a:buNone/>
            </a:pPr>
            <a:endParaRPr lang="en-GB" dirty="0"/>
          </a:p>
          <a:p>
            <a:pPr marL="0" indent="0">
              <a:buNone/>
            </a:pPr>
            <a:r>
              <a:rPr lang="en-GB" dirty="0" smtClean="0"/>
              <a:t>Why don’t you help out the scientists by joining our team at The Babraham Institute, in the lab and helping us discover more about epigenetics?</a:t>
            </a:r>
          </a:p>
          <a:p>
            <a:pPr marL="0" indent="0">
              <a:buNone/>
            </a:pPr>
            <a:endParaRPr lang="en-GB" dirty="0"/>
          </a:p>
          <a:p>
            <a:pPr marL="0" indent="0">
              <a:buNone/>
            </a:pPr>
            <a:r>
              <a:rPr lang="en-GB" dirty="0" smtClean="0"/>
              <a:t>(INSERT ESCAPE ROOM LINK)</a:t>
            </a:r>
          </a:p>
          <a:p>
            <a:pPr marL="0" indent="0">
              <a:buNone/>
            </a:pPr>
            <a:endParaRPr lang="en-GB" dirty="0"/>
          </a:p>
        </p:txBody>
      </p:sp>
      <p:pic>
        <p:nvPicPr>
          <p:cNvPr id="4" name="Picture 2" descr="Image result for babraham institute epigene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45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Further discussion: </a:t>
            </a:r>
            <a:endParaRPr lang="en-GB" b="1" dirty="0"/>
          </a:p>
        </p:txBody>
      </p:sp>
      <p:sp>
        <p:nvSpPr>
          <p:cNvPr id="3" name="Content Placeholder 2"/>
          <p:cNvSpPr>
            <a:spLocks noGrp="1"/>
          </p:cNvSpPr>
          <p:nvPr>
            <p:ph idx="1"/>
          </p:nvPr>
        </p:nvSpPr>
        <p:spPr/>
        <p:txBody>
          <a:bodyPr>
            <a:normAutofit fontScale="92500" lnSpcReduction="20000"/>
          </a:bodyPr>
          <a:lstStyle/>
          <a:p>
            <a:r>
              <a:rPr lang="en-GB" b="1" dirty="0" smtClean="0"/>
              <a:t>Disease and epigenetics:</a:t>
            </a:r>
            <a:r>
              <a:rPr lang="en-GB" dirty="0" smtClean="0"/>
              <a:t/>
            </a:r>
            <a:br>
              <a:rPr lang="en-GB" dirty="0" smtClean="0"/>
            </a:br>
            <a:r>
              <a:rPr lang="en-GB" dirty="0" smtClean="0"/>
              <a:t>The first disease to be linked to epigenetics was cancer in 1983.</a:t>
            </a:r>
            <a:br>
              <a:rPr lang="en-GB" dirty="0" smtClean="0"/>
            </a:br>
            <a:r>
              <a:rPr lang="en-GB" dirty="0" smtClean="0"/>
              <a:t>  </a:t>
            </a:r>
            <a:br>
              <a:rPr lang="en-GB" dirty="0" smtClean="0"/>
            </a:br>
            <a:r>
              <a:rPr lang="en-GB" dirty="0" smtClean="0"/>
              <a:t>Another linked disease is Fragile X syndrome which affects 1 in 4,000 males and 1 in 8,000 females. </a:t>
            </a:r>
            <a:br>
              <a:rPr lang="en-GB" dirty="0" smtClean="0"/>
            </a:br>
            <a:r>
              <a:rPr lang="en-GB" dirty="0" smtClean="0"/>
              <a:t/>
            </a:r>
            <a:br>
              <a:rPr lang="en-GB" dirty="0" smtClean="0"/>
            </a:br>
            <a:r>
              <a:rPr lang="en-GB" dirty="0" smtClean="0"/>
              <a:t>Why do you think males are more affected than females in this disease?</a:t>
            </a:r>
            <a:endParaRPr lang="en-GB" dirty="0"/>
          </a:p>
          <a:p>
            <a:r>
              <a:rPr lang="en-GB" b="1" dirty="0" smtClean="0"/>
              <a:t>Epigenetics in treatments:</a:t>
            </a:r>
            <a:r>
              <a:rPr lang="en-GB" dirty="0" smtClean="0"/>
              <a:t/>
            </a:r>
            <a:br>
              <a:rPr lang="en-GB" dirty="0" smtClean="0"/>
            </a:br>
            <a:r>
              <a:rPr lang="en-GB" dirty="0" smtClean="0"/>
              <a:t>Therapies for epigenetics are preferable as they do not require changing the DNA. Chemicals can be used to naturally silence genes by methylating them or preventing/removing methylation.</a:t>
            </a:r>
            <a:br>
              <a:rPr lang="en-GB" dirty="0" smtClean="0"/>
            </a:br>
            <a:r>
              <a:rPr lang="en-GB" dirty="0" smtClean="0"/>
              <a:t/>
            </a:r>
            <a:br>
              <a:rPr lang="en-GB" dirty="0" smtClean="0"/>
            </a:br>
            <a:r>
              <a:rPr lang="en-GB" dirty="0" smtClean="0"/>
              <a:t>Caution should be used when using epigenetic therapies. Why do you think this is?</a:t>
            </a:r>
          </a:p>
          <a:p>
            <a:pPr marL="0" indent="0">
              <a:buNone/>
            </a:pPr>
            <a:endParaRPr lang="en-GB" dirty="0"/>
          </a:p>
        </p:txBody>
      </p:sp>
      <p:pic>
        <p:nvPicPr>
          <p:cNvPr id="4" name="Picture 2" descr="Image result for babraham institute epigene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0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532" y="388274"/>
            <a:ext cx="10515600" cy="1325563"/>
          </a:xfrm>
        </p:spPr>
        <p:txBody>
          <a:bodyPr/>
          <a:lstStyle/>
          <a:p>
            <a:r>
              <a:rPr lang="en-GB" dirty="0" smtClean="0"/>
              <a:t>‘Epi’ – ‘genetics’</a:t>
            </a:r>
            <a:endParaRPr lang="en-GB" dirty="0"/>
          </a:p>
        </p:txBody>
      </p:sp>
      <p:sp>
        <p:nvSpPr>
          <p:cNvPr id="3" name="Content Placeholder 2"/>
          <p:cNvSpPr>
            <a:spLocks noGrp="1"/>
          </p:cNvSpPr>
          <p:nvPr>
            <p:ph idx="1"/>
          </p:nvPr>
        </p:nvSpPr>
        <p:spPr>
          <a:xfrm>
            <a:off x="1750671" y="2103418"/>
            <a:ext cx="9245278" cy="4351338"/>
          </a:xfrm>
        </p:spPr>
        <p:txBody>
          <a:bodyPr/>
          <a:lstStyle/>
          <a:p>
            <a:r>
              <a:rPr lang="en-GB" dirty="0" smtClean="0"/>
              <a:t>‘Epi’: On top of</a:t>
            </a:r>
            <a:r>
              <a:rPr lang="en-GB" dirty="0"/>
              <a:t> </a:t>
            </a:r>
            <a:endParaRPr lang="en-GB" dirty="0" smtClean="0"/>
          </a:p>
          <a:p>
            <a:r>
              <a:rPr lang="en-GB" dirty="0" smtClean="0"/>
              <a:t>Definition:</a:t>
            </a:r>
            <a:br>
              <a:rPr lang="en-GB" dirty="0" smtClean="0"/>
            </a:br>
            <a:r>
              <a:rPr lang="en-GB" dirty="0" smtClean="0"/>
              <a:t>The </a:t>
            </a:r>
            <a:r>
              <a:rPr lang="en-GB" dirty="0"/>
              <a:t>study of changes in organisms caused by modification of gene expression rather than alteration of the genetic code itself.</a:t>
            </a:r>
          </a:p>
          <a:p>
            <a:pPr marL="0" indent="0">
              <a:buNone/>
            </a:pPr>
            <a:endParaRPr lang="en-GB" dirty="0" smtClean="0"/>
          </a:p>
        </p:txBody>
      </p:sp>
      <p:pic>
        <p:nvPicPr>
          <p:cNvPr id="4" name="Picture 2" descr="Image result for babraham institute epigene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705" y="108887"/>
            <a:ext cx="711247" cy="79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736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437" y="263432"/>
            <a:ext cx="9061771" cy="948295"/>
          </a:xfrm>
        </p:spPr>
        <p:txBody>
          <a:bodyPr/>
          <a:lstStyle/>
          <a:p>
            <a:r>
              <a:rPr lang="en-GB" dirty="0" smtClean="0"/>
              <a:t>DNA</a:t>
            </a:r>
            <a:endParaRPr lang="en-GB" dirty="0"/>
          </a:p>
        </p:txBody>
      </p:sp>
      <p:pic>
        <p:nvPicPr>
          <p:cNvPr id="6" name="Picture 5" descr="One from Many: VCE and DNA Inheritance | Virtualization ..."/>
          <p:cNvPicPr>
            <a:picLocks noChangeAspect="1"/>
          </p:cNvPicPr>
          <p:nvPr/>
        </p:nvPicPr>
        <p:blipFill rotWithShape="1">
          <a:blip r:embed="rId3">
            <a:extLst>
              <a:ext uri="{28A0092B-C50C-407E-A947-70E740481C1C}">
                <a14:useLocalDpi xmlns:a14="http://schemas.microsoft.com/office/drawing/2010/main" val="0"/>
              </a:ext>
            </a:extLst>
          </a:blip>
          <a:srcRect t="19962" b="-1"/>
          <a:stretch/>
        </p:blipFill>
        <p:spPr>
          <a:xfrm rot="5400000">
            <a:off x="2113608" y="2418475"/>
            <a:ext cx="1644137" cy="4175736"/>
          </a:xfrm>
          <a:prstGeom prst="rect">
            <a:avLst/>
          </a:prstGeom>
        </p:spPr>
      </p:pic>
      <p:cxnSp>
        <p:nvCxnSpPr>
          <p:cNvPr id="8" name="Straight Arrow Connector 7"/>
          <p:cNvCxnSpPr/>
          <p:nvPr/>
        </p:nvCxnSpPr>
        <p:spPr>
          <a:xfrm>
            <a:off x="5171518" y="4135674"/>
            <a:ext cx="497840" cy="1016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p:nvPr/>
        </p:nvCxnSpPr>
        <p:spPr>
          <a:xfrm>
            <a:off x="8704136" y="4235796"/>
            <a:ext cx="497840" cy="1016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540437" y="1389923"/>
            <a:ext cx="5739225"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GB" sz="2000" dirty="0" smtClean="0"/>
              <a:t>How many cell types are in the human body?</a:t>
            </a:r>
          </a:p>
          <a:p>
            <a:pPr marL="342900" indent="-342900">
              <a:buFont typeface="Arial" panose="020B0604020202020204" pitchFamily="34" charset="0"/>
              <a:buChar char="•"/>
            </a:pPr>
            <a:r>
              <a:rPr lang="en-GB" sz="2000" dirty="0" smtClean="0"/>
              <a:t>50 Trillion cells, 200 different types</a:t>
            </a:r>
          </a:p>
          <a:p>
            <a:pPr marL="342900" indent="-342900">
              <a:buFont typeface="Arial" panose="020B0604020202020204" pitchFamily="34" charset="0"/>
              <a:buChar char="•"/>
            </a:pPr>
            <a:r>
              <a:rPr lang="en-GB" sz="2000" dirty="0" smtClean="0"/>
              <a:t>But all have the SAME DNA.</a:t>
            </a:r>
            <a:endParaRPr lang="en-GB" sz="2000" dirty="0"/>
          </a:p>
        </p:txBody>
      </p:sp>
      <p:pic>
        <p:nvPicPr>
          <p:cNvPr id="14" name="Picture 2" descr="Image result for babraham institute epigene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ells, Human, Medical, Biology, Health"/>
          <p:cNvPicPr>
            <a:picLocks noChangeAspect="1" noChangeArrowheads="1"/>
          </p:cNvPicPr>
          <p:nvPr/>
        </p:nvPicPr>
        <p:blipFill rotWithShape="1">
          <a:blip r:embed="rId5">
            <a:extLst>
              <a:ext uri="{28A0092B-C50C-407E-A947-70E740481C1C}">
                <a14:useLocalDpi xmlns:a14="http://schemas.microsoft.com/office/drawing/2010/main" val="0"/>
              </a:ext>
            </a:extLst>
          </a:blip>
          <a:srcRect l="10415" t="2618" r="53079" b="28077"/>
          <a:stretch/>
        </p:blipFill>
        <p:spPr bwMode="auto">
          <a:xfrm>
            <a:off x="5965304" y="3532077"/>
            <a:ext cx="2364509" cy="22444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man Skeleton, Human Body, Anatomy"/>
          <p:cNvPicPr>
            <a:picLocks noChangeAspect="1" noChangeArrowheads="1"/>
          </p:cNvPicPr>
          <p:nvPr/>
        </p:nvPicPr>
        <p:blipFill rotWithShape="1">
          <a:blip r:embed="rId6">
            <a:extLst>
              <a:ext uri="{28A0092B-C50C-407E-A947-70E740481C1C}">
                <a14:useLocalDpi xmlns:a14="http://schemas.microsoft.com/office/drawing/2010/main" val="0"/>
              </a:ext>
            </a:extLst>
          </a:blip>
          <a:srcRect l="27830" t="-1701" r="27697" b="-1"/>
          <a:stretch/>
        </p:blipFill>
        <p:spPr bwMode="auto">
          <a:xfrm>
            <a:off x="9694001" y="3305908"/>
            <a:ext cx="1865746" cy="2400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754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DNA structure within the nucleus </a:t>
            </a:r>
            <a:endParaRPr lang="en-GB" dirty="0"/>
          </a:p>
        </p:txBody>
      </p:sp>
      <p:sp>
        <p:nvSpPr>
          <p:cNvPr id="3" name="Content Placeholder 2"/>
          <p:cNvSpPr>
            <a:spLocks noGrp="1"/>
          </p:cNvSpPr>
          <p:nvPr>
            <p:ph idx="1"/>
          </p:nvPr>
        </p:nvSpPr>
        <p:spPr>
          <a:xfrm>
            <a:off x="488927" y="1504350"/>
            <a:ext cx="3355109" cy="4351338"/>
          </a:xfrm>
        </p:spPr>
        <p:txBody>
          <a:bodyPr>
            <a:noAutofit/>
          </a:bodyPr>
          <a:lstStyle/>
          <a:p>
            <a:r>
              <a:rPr lang="en-GB" sz="1800" dirty="0" smtClean="0"/>
              <a:t>There is about 2 </a:t>
            </a:r>
            <a:r>
              <a:rPr lang="en-GB" sz="1800" dirty="0"/>
              <a:t>m of DNA in every </a:t>
            </a:r>
            <a:r>
              <a:rPr lang="en-GB" sz="1800" dirty="0" smtClean="0"/>
              <a:t>nucleus in every cell </a:t>
            </a:r>
            <a:r>
              <a:rPr lang="en-GB" sz="1800" dirty="0"/>
              <a:t>in your body.</a:t>
            </a:r>
          </a:p>
          <a:p>
            <a:r>
              <a:rPr lang="en-GB" sz="1800" dirty="0"/>
              <a:t>To fit in the nucleus it must be tightly </a:t>
            </a:r>
            <a:r>
              <a:rPr lang="en-GB" sz="1800" dirty="0" smtClean="0"/>
              <a:t>wound and compacted</a:t>
            </a:r>
            <a:r>
              <a:rPr lang="en-GB" sz="1800" dirty="0" smtClean="0"/>
              <a:t>.</a:t>
            </a:r>
            <a:endParaRPr lang="en-GB" sz="1800" dirty="0"/>
          </a:p>
          <a:p>
            <a:r>
              <a:rPr lang="en-GB" sz="1800" dirty="0" smtClean="0"/>
              <a:t>The DNA wraps </a:t>
            </a:r>
            <a:r>
              <a:rPr lang="en-GB" sz="1800" dirty="0"/>
              <a:t>around a group of proteins called a nucleosomes, made up of 8 histone proteins.</a:t>
            </a:r>
          </a:p>
          <a:p>
            <a:r>
              <a:rPr lang="en-GB" sz="1800" dirty="0"/>
              <a:t>Histone proteins have ‘tails’ that can be chemically modified in a few different ways, such as methylation and acetylation.</a:t>
            </a:r>
          </a:p>
          <a:p>
            <a:r>
              <a:rPr lang="en-GB" sz="1800" dirty="0"/>
              <a:t>DNA can also be methylated directly on the cytosine base.</a:t>
            </a:r>
          </a:p>
          <a:p>
            <a:r>
              <a:rPr lang="en-GB" sz="1800" dirty="0"/>
              <a:t> All of these modifications are considered epigenetics!</a:t>
            </a:r>
          </a:p>
        </p:txBody>
      </p:sp>
      <p:pic>
        <p:nvPicPr>
          <p:cNvPr id="1026" name="Picture 2" descr="Genetics, Chromosomes, Rna, Dna, Biology, Mut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17186">
            <a:off x="4156796" y="-211688"/>
            <a:ext cx="6372225"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abraham institute epigenet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24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Image result for library book"/>
          <p:cNvSpPr>
            <a:spLocks noChangeAspect="1" noChangeArrowheads="1"/>
          </p:cNvSpPr>
          <p:nvPr/>
        </p:nvSpPr>
        <p:spPr bwMode="auto">
          <a:xfrm>
            <a:off x="-2309330" y="-2264811"/>
            <a:ext cx="4204391" cy="420440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4" name="Group 13"/>
          <p:cNvGrpSpPr/>
          <p:nvPr/>
        </p:nvGrpSpPr>
        <p:grpSpPr>
          <a:xfrm>
            <a:off x="4498192" y="3323727"/>
            <a:ext cx="6949144" cy="3222842"/>
            <a:chOff x="4492487" y="3271987"/>
            <a:chExt cx="6332629" cy="2683535"/>
          </a:xfrm>
        </p:grpSpPr>
        <p:cxnSp>
          <p:nvCxnSpPr>
            <p:cNvPr id="10" name="Straight Arrow Connector 9"/>
            <p:cNvCxnSpPr/>
            <p:nvPr/>
          </p:nvCxnSpPr>
          <p:spPr>
            <a:xfrm flipV="1">
              <a:off x="9221598" y="3963502"/>
              <a:ext cx="0" cy="117944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362385" y="5186701"/>
              <a:ext cx="2462731" cy="768821"/>
            </a:xfrm>
            <a:prstGeom prst="rect">
              <a:avLst/>
            </a:prstGeom>
            <a:noFill/>
          </p:spPr>
          <p:txBody>
            <a:bodyPr wrap="square" rtlCol="0">
              <a:spAutoFit/>
            </a:bodyPr>
            <a:lstStyle/>
            <a:p>
              <a:r>
                <a:rPr lang="en-GB" dirty="0" smtClean="0"/>
                <a:t>Epigenetic tags can act like a traffic light system, genes can be on, poised or off.</a:t>
              </a:r>
              <a:endParaRPr lang="en-GB" dirty="0"/>
            </a:p>
          </p:txBody>
        </p:sp>
        <p:cxnSp>
          <p:nvCxnSpPr>
            <p:cNvPr id="13" name="Straight Arrow Connector 12"/>
            <p:cNvCxnSpPr/>
            <p:nvPr/>
          </p:nvCxnSpPr>
          <p:spPr>
            <a:xfrm>
              <a:off x="4492487" y="3271987"/>
              <a:ext cx="47707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6839911" y="3277313"/>
              <a:ext cx="477078"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5" name="TextBox 14"/>
          <p:cNvSpPr txBox="1"/>
          <p:nvPr/>
        </p:nvSpPr>
        <p:spPr>
          <a:xfrm>
            <a:off x="4713254" y="956683"/>
            <a:ext cx="2564876" cy="923330"/>
          </a:xfrm>
          <a:prstGeom prst="rect">
            <a:avLst/>
          </a:prstGeom>
          <a:noFill/>
        </p:spPr>
        <p:txBody>
          <a:bodyPr wrap="square" rtlCol="0">
            <a:spAutoFit/>
          </a:bodyPr>
          <a:lstStyle/>
          <a:p>
            <a:pPr algn="ctr"/>
            <a:r>
              <a:rPr lang="en-GB" dirty="0" smtClean="0"/>
              <a:t>Each chromosome a separate book of instructions</a:t>
            </a:r>
            <a:endParaRPr lang="en-GB" dirty="0"/>
          </a:p>
        </p:txBody>
      </p:sp>
      <p:sp>
        <p:nvSpPr>
          <p:cNvPr id="19" name="TextBox 18"/>
          <p:cNvSpPr txBox="1"/>
          <p:nvPr/>
        </p:nvSpPr>
        <p:spPr>
          <a:xfrm>
            <a:off x="1744195" y="947269"/>
            <a:ext cx="2079070" cy="923330"/>
          </a:xfrm>
          <a:prstGeom prst="rect">
            <a:avLst/>
          </a:prstGeom>
          <a:noFill/>
        </p:spPr>
        <p:txBody>
          <a:bodyPr wrap="square" rtlCol="0">
            <a:spAutoFit/>
          </a:bodyPr>
          <a:lstStyle/>
          <a:p>
            <a:pPr algn="ctr"/>
            <a:r>
              <a:rPr lang="en-GB" dirty="0" smtClean="0"/>
              <a:t>Imagine your Genome is a library in the nucleus</a:t>
            </a:r>
            <a:endParaRPr lang="en-GB" dirty="0"/>
          </a:p>
        </p:txBody>
      </p:sp>
      <p:pic>
        <p:nvPicPr>
          <p:cNvPr id="18" name="Picture 17" descr="Traffic light PNG"/>
          <p:cNvPicPr>
            <a:picLocks noChangeAspect="1"/>
          </p:cNvPicPr>
          <p:nvPr/>
        </p:nvPicPr>
        <p:blipFill>
          <a:blip r:embed="rId2"/>
          <a:stretch>
            <a:fillRect/>
          </a:stretch>
        </p:blipFill>
        <p:spPr>
          <a:xfrm>
            <a:off x="2120502" y="18593961"/>
            <a:ext cx="91438" cy="45719"/>
          </a:xfrm>
          <a:prstGeom prst="rect">
            <a:avLst/>
          </a:prstGeom>
        </p:spPr>
      </p:pic>
      <p:pic>
        <p:nvPicPr>
          <p:cNvPr id="2064" name="Picture 16" descr="Image result for traffic ligh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563" y="4925144"/>
            <a:ext cx="798154" cy="1396187"/>
          </a:xfrm>
          <a:prstGeom prst="rect">
            <a:avLst/>
          </a:prstGeom>
          <a:noFill/>
          <a:extLst>
            <a:ext uri="{909E8E84-426E-40DD-AFC4-6F175D3DCCD1}">
              <a14:hiddenFill xmlns:a14="http://schemas.microsoft.com/office/drawing/2010/main">
                <a:solidFill>
                  <a:srgbClr val="FFFFFF"/>
                </a:solidFill>
              </a14:hiddenFill>
            </a:ext>
          </a:extLst>
        </p:spPr>
      </p:pic>
      <p:sp>
        <p:nvSpPr>
          <p:cNvPr id="24" name="Title 1"/>
          <p:cNvSpPr>
            <a:spLocks noGrp="1"/>
          </p:cNvSpPr>
          <p:nvPr>
            <p:ph type="title"/>
          </p:nvPr>
        </p:nvSpPr>
        <p:spPr>
          <a:xfrm>
            <a:off x="3263927" y="-17933"/>
            <a:ext cx="7064570" cy="1087119"/>
          </a:xfrm>
        </p:spPr>
        <p:txBody>
          <a:bodyPr>
            <a:normAutofit fontScale="90000"/>
          </a:bodyPr>
          <a:lstStyle/>
          <a:p>
            <a:r>
              <a:rPr lang="en-GB" dirty="0" smtClean="0"/>
              <a:t>Regulating the gene expression</a:t>
            </a:r>
            <a:endParaRPr lang="en-GB" dirty="0"/>
          </a:p>
        </p:txBody>
      </p:sp>
      <p:sp>
        <p:nvSpPr>
          <p:cNvPr id="25" name="TextBox 24"/>
          <p:cNvSpPr txBox="1"/>
          <p:nvPr/>
        </p:nvSpPr>
        <p:spPr>
          <a:xfrm>
            <a:off x="8027994" y="877853"/>
            <a:ext cx="2610439" cy="1200329"/>
          </a:xfrm>
          <a:prstGeom prst="rect">
            <a:avLst/>
          </a:prstGeom>
          <a:noFill/>
        </p:spPr>
        <p:txBody>
          <a:bodyPr wrap="square" rtlCol="0">
            <a:spAutoFit/>
          </a:bodyPr>
          <a:lstStyle/>
          <a:p>
            <a:pPr algn="ctr"/>
            <a:r>
              <a:rPr lang="en-GB" dirty="0" smtClean="0"/>
              <a:t>Epigenetic marks are similar to bookmarks that tell the cell what genes to express or silence.</a:t>
            </a:r>
          </a:p>
        </p:txBody>
      </p:sp>
      <p:pic>
        <p:nvPicPr>
          <p:cNvPr id="3074" name="Picture 2" descr="Silhouette, Head, Bookshelf, Knowledge, Inform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832" y="2193234"/>
            <a:ext cx="3115591" cy="20770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ok, Read, Literature, Old, Learn, Study, Nostalg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4173" y="2200530"/>
            <a:ext cx="3115591" cy="20770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hite Book Page on Brown Wooden Tab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543" r="15182" b="12906"/>
          <a:stretch/>
        </p:blipFill>
        <p:spPr bwMode="auto">
          <a:xfrm>
            <a:off x="8213177" y="2078182"/>
            <a:ext cx="2240075" cy="2076032"/>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2956532" y="6234391"/>
            <a:ext cx="3223491" cy="18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320240"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35694"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84578"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016747"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248916"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481085"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713254"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945423"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177592"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409761" y="6016378"/>
            <a:ext cx="0" cy="236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3239932"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5" name="Oval 44"/>
          <p:cNvSpPr/>
          <p:nvPr/>
        </p:nvSpPr>
        <p:spPr>
          <a:xfrm>
            <a:off x="3495335"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6" name="Oval 45"/>
          <p:cNvSpPr/>
          <p:nvPr/>
        </p:nvSpPr>
        <p:spPr>
          <a:xfrm>
            <a:off x="3750738"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7" name="Oval 46"/>
          <p:cNvSpPr/>
          <p:nvPr/>
        </p:nvSpPr>
        <p:spPr>
          <a:xfrm>
            <a:off x="3978433"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8" name="Oval 47"/>
          <p:cNvSpPr/>
          <p:nvPr/>
        </p:nvSpPr>
        <p:spPr>
          <a:xfrm>
            <a:off x="4206128"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9" name="Oval 48"/>
          <p:cNvSpPr/>
          <p:nvPr/>
        </p:nvSpPr>
        <p:spPr>
          <a:xfrm>
            <a:off x="4415867"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0" name="Oval 49"/>
          <p:cNvSpPr/>
          <p:nvPr/>
        </p:nvSpPr>
        <p:spPr>
          <a:xfrm>
            <a:off x="4633340"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1" name="Oval 50"/>
          <p:cNvSpPr/>
          <p:nvPr/>
        </p:nvSpPr>
        <p:spPr>
          <a:xfrm>
            <a:off x="4888907"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2" name="Oval 51"/>
          <p:cNvSpPr/>
          <p:nvPr/>
        </p:nvSpPr>
        <p:spPr>
          <a:xfrm>
            <a:off x="5133411"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3" name="Oval 52"/>
          <p:cNvSpPr/>
          <p:nvPr/>
        </p:nvSpPr>
        <p:spPr>
          <a:xfrm>
            <a:off x="5391279" y="5907168"/>
            <a:ext cx="160266" cy="1814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54" name="Straight Connector 53"/>
          <p:cNvCxnSpPr/>
          <p:nvPr/>
        </p:nvCxnSpPr>
        <p:spPr>
          <a:xfrm>
            <a:off x="2975777" y="5552215"/>
            <a:ext cx="3223491" cy="18473"/>
          </a:xfrm>
          <a:prstGeom prst="line">
            <a:avLst/>
          </a:prstGeom>
        </p:spPr>
        <p:style>
          <a:lnRef idx="2">
            <a:schemeClr val="dk1"/>
          </a:lnRef>
          <a:fillRef idx="1">
            <a:schemeClr val="lt1"/>
          </a:fillRef>
          <a:effectRef idx="0">
            <a:schemeClr val="dk1"/>
          </a:effectRef>
          <a:fontRef idx="minor">
            <a:schemeClr val="dk1"/>
          </a:fontRef>
        </p:style>
      </p:cxnSp>
      <p:cxnSp>
        <p:nvCxnSpPr>
          <p:cNvPr id="55" name="Straight Connector 54"/>
          <p:cNvCxnSpPr/>
          <p:nvPr/>
        </p:nvCxnSpPr>
        <p:spPr>
          <a:xfrm flipV="1">
            <a:off x="3339485"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56" name="Straight Connector 55"/>
          <p:cNvCxnSpPr/>
          <p:nvPr/>
        </p:nvCxnSpPr>
        <p:spPr>
          <a:xfrm flipV="1">
            <a:off x="3554939"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57" name="Straight Connector 56"/>
          <p:cNvCxnSpPr/>
          <p:nvPr/>
        </p:nvCxnSpPr>
        <p:spPr>
          <a:xfrm flipV="1">
            <a:off x="3803823"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58" name="Straight Connector 57"/>
          <p:cNvCxnSpPr/>
          <p:nvPr/>
        </p:nvCxnSpPr>
        <p:spPr>
          <a:xfrm flipV="1">
            <a:off x="4035992"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59" name="Straight Connector 58"/>
          <p:cNvCxnSpPr/>
          <p:nvPr/>
        </p:nvCxnSpPr>
        <p:spPr>
          <a:xfrm flipV="1">
            <a:off x="4268161"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60" name="Straight Connector 59"/>
          <p:cNvCxnSpPr/>
          <p:nvPr/>
        </p:nvCxnSpPr>
        <p:spPr>
          <a:xfrm flipV="1">
            <a:off x="4500330"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61" name="Straight Connector 60"/>
          <p:cNvCxnSpPr/>
          <p:nvPr/>
        </p:nvCxnSpPr>
        <p:spPr>
          <a:xfrm flipV="1">
            <a:off x="4732499"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62" name="Straight Connector 61"/>
          <p:cNvCxnSpPr/>
          <p:nvPr/>
        </p:nvCxnSpPr>
        <p:spPr>
          <a:xfrm flipV="1">
            <a:off x="4964668"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63" name="Straight Connector 62"/>
          <p:cNvCxnSpPr/>
          <p:nvPr/>
        </p:nvCxnSpPr>
        <p:spPr>
          <a:xfrm flipV="1">
            <a:off x="5196837" y="5334202"/>
            <a:ext cx="0" cy="236486"/>
          </a:xfrm>
          <a:prstGeom prst="line">
            <a:avLst/>
          </a:prstGeom>
        </p:spPr>
        <p:style>
          <a:lnRef idx="2">
            <a:schemeClr val="dk1"/>
          </a:lnRef>
          <a:fillRef idx="1">
            <a:schemeClr val="lt1"/>
          </a:fillRef>
          <a:effectRef idx="0">
            <a:schemeClr val="dk1"/>
          </a:effectRef>
          <a:fontRef idx="minor">
            <a:schemeClr val="dk1"/>
          </a:fontRef>
        </p:style>
      </p:cxnSp>
      <p:cxnSp>
        <p:nvCxnSpPr>
          <p:cNvPr id="64" name="Straight Connector 63"/>
          <p:cNvCxnSpPr/>
          <p:nvPr/>
        </p:nvCxnSpPr>
        <p:spPr>
          <a:xfrm flipV="1">
            <a:off x="5429006" y="5334202"/>
            <a:ext cx="0" cy="236486"/>
          </a:xfrm>
          <a:prstGeom prst="line">
            <a:avLst/>
          </a:prstGeom>
        </p:spPr>
        <p:style>
          <a:lnRef idx="2">
            <a:schemeClr val="dk1"/>
          </a:lnRef>
          <a:fillRef idx="1">
            <a:schemeClr val="lt1"/>
          </a:fillRef>
          <a:effectRef idx="0">
            <a:schemeClr val="dk1"/>
          </a:effectRef>
          <a:fontRef idx="minor">
            <a:schemeClr val="dk1"/>
          </a:fontRef>
        </p:style>
      </p:cxnSp>
      <p:sp>
        <p:nvSpPr>
          <p:cNvPr id="65" name="Oval 64"/>
          <p:cNvSpPr/>
          <p:nvPr/>
        </p:nvSpPr>
        <p:spPr>
          <a:xfrm>
            <a:off x="3259177"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6" name="Oval 65"/>
          <p:cNvSpPr/>
          <p:nvPr/>
        </p:nvSpPr>
        <p:spPr>
          <a:xfrm>
            <a:off x="3514580"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7" name="Oval 66"/>
          <p:cNvSpPr/>
          <p:nvPr/>
        </p:nvSpPr>
        <p:spPr>
          <a:xfrm>
            <a:off x="3769983"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8" name="Oval 67"/>
          <p:cNvSpPr/>
          <p:nvPr/>
        </p:nvSpPr>
        <p:spPr>
          <a:xfrm>
            <a:off x="3997678"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9" name="Oval 68"/>
          <p:cNvSpPr/>
          <p:nvPr/>
        </p:nvSpPr>
        <p:spPr>
          <a:xfrm>
            <a:off x="4225373"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0" name="Oval 69"/>
          <p:cNvSpPr/>
          <p:nvPr/>
        </p:nvSpPr>
        <p:spPr>
          <a:xfrm>
            <a:off x="4435112"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1" name="Oval 70"/>
          <p:cNvSpPr/>
          <p:nvPr/>
        </p:nvSpPr>
        <p:spPr>
          <a:xfrm>
            <a:off x="4652585"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2" name="Oval 71"/>
          <p:cNvSpPr/>
          <p:nvPr/>
        </p:nvSpPr>
        <p:spPr>
          <a:xfrm>
            <a:off x="4908152"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3" name="Oval 72"/>
          <p:cNvSpPr/>
          <p:nvPr/>
        </p:nvSpPr>
        <p:spPr>
          <a:xfrm>
            <a:off x="5152656"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4" name="Oval 73"/>
          <p:cNvSpPr/>
          <p:nvPr/>
        </p:nvSpPr>
        <p:spPr>
          <a:xfrm>
            <a:off x="5410524" y="5224992"/>
            <a:ext cx="160266" cy="1814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5" name="Oval 74"/>
          <p:cNvSpPr/>
          <p:nvPr/>
        </p:nvSpPr>
        <p:spPr>
          <a:xfrm>
            <a:off x="358877" y="5224992"/>
            <a:ext cx="160266" cy="1814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TextBox 20"/>
          <p:cNvSpPr txBox="1"/>
          <p:nvPr/>
        </p:nvSpPr>
        <p:spPr>
          <a:xfrm>
            <a:off x="611537" y="5132659"/>
            <a:ext cx="1749316" cy="646331"/>
          </a:xfrm>
          <a:prstGeom prst="rect">
            <a:avLst/>
          </a:prstGeom>
          <a:noFill/>
        </p:spPr>
        <p:txBody>
          <a:bodyPr wrap="square" rtlCol="0">
            <a:spAutoFit/>
          </a:bodyPr>
          <a:lstStyle/>
          <a:p>
            <a:r>
              <a:rPr lang="en-GB" dirty="0" smtClean="0"/>
              <a:t>Epigenetic mark: Methylation</a:t>
            </a:r>
            <a:endParaRPr lang="en-GB" dirty="0"/>
          </a:p>
        </p:txBody>
      </p:sp>
      <p:sp>
        <p:nvSpPr>
          <p:cNvPr id="77" name="TextBox 76"/>
          <p:cNvSpPr txBox="1"/>
          <p:nvPr/>
        </p:nvSpPr>
        <p:spPr>
          <a:xfrm>
            <a:off x="6180023" y="5224992"/>
            <a:ext cx="458780" cy="369332"/>
          </a:xfrm>
          <a:prstGeom prst="rect">
            <a:avLst/>
          </a:prstGeom>
          <a:noFill/>
        </p:spPr>
        <p:txBody>
          <a:bodyPr wrap="none" rtlCol="0">
            <a:spAutoFit/>
          </a:bodyPr>
          <a:lstStyle/>
          <a:p>
            <a:r>
              <a:rPr lang="en-GB" dirty="0" smtClean="0"/>
              <a:t>On</a:t>
            </a:r>
            <a:endParaRPr lang="en-GB" dirty="0"/>
          </a:p>
        </p:txBody>
      </p:sp>
      <p:sp>
        <p:nvSpPr>
          <p:cNvPr id="78" name="TextBox 77"/>
          <p:cNvSpPr txBox="1"/>
          <p:nvPr/>
        </p:nvSpPr>
        <p:spPr>
          <a:xfrm>
            <a:off x="6252231" y="5949955"/>
            <a:ext cx="475771" cy="369332"/>
          </a:xfrm>
          <a:prstGeom prst="rect">
            <a:avLst/>
          </a:prstGeom>
          <a:noFill/>
        </p:spPr>
        <p:txBody>
          <a:bodyPr wrap="none" rtlCol="0">
            <a:spAutoFit/>
          </a:bodyPr>
          <a:lstStyle/>
          <a:p>
            <a:r>
              <a:rPr lang="en-GB" dirty="0" smtClean="0"/>
              <a:t>Off</a:t>
            </a:r>
            <a:endParaRPr lang="en-GB" dirty="0"/>
          </a:p>
        </p:txBody>
      </p:sp>
      <p:sp>
        <p:nvSpPr>
          <p:cNvPr id="79" name="TextBox 78"/>
          <p:cNvSpPr txBox="1"/>
          <p:nvPr/>
        </p:nvSpPr>
        <p:spPr>
          <a:xfrm>
            <a:off x="2892268" y="4740454"/>
            <a:ext cx="683200" cy="369332"/>
          </a:xfrm>
          <a:prstGeom prst="rect">
            <a:avLst/>
          </a:prstGeom>
          <a:noFill/>
        </p:spPr>
        <p:txBody>
          <a:bodyPr wrap="none" rtlCol="0">
            <a:spAutoFit/>
          </a:bodyPr>
          <a:lstStyle/>
          <a:p>
            <a:r>
              <a:rPr lang="en-GB" dirty="0" smtClean="0"/>
              <a:t>Gene</a:t>
            </a:r>
            <a:endParaRPr lang="en-GB" dirty="0"/>
          </a:p>
        </p:txBody>
      </p:sp>
      <p:pic>
        <p:nvPicPr>
          <p:cNvPr id="81" name="Picture 2" descr="Image result for babraham institute epigenetic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938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706" y="144232"/>
            <a:ext cx="5712904" cy="1087119"/>
          </a:xfrm>
        </p:spPr>
        <p:txBody>
          <a:bodyPr>
            <a:normAutofit/>
          </a:bodyPr>
          <a:lstStyle/>
          <a:p>
            <a:r>
              <a:rPr lang="en-GB" dirty="0" smtClean="0"/>
              <a:t>The central dogma</a:t>
            </a:r>
            <a:endParaRPr lang="en-GB" dirty="0"/>
          </a:p>
        </p:txBody>
      </p:sp>
      <p:sp>
        <p:nvSpPr>
          <p:cNvPr id="3" name="TextBox 2"/>
          <p:cNvSpPr txBox="1"/>
          <p:nvPr/>
        </p:nvSpPr>
        <p:spPr>
          <a:xfrm flipH="1">
            <a:off x="681908" y="1458410"/>
            <a:ext cx="4098436" cy="5232202"/>
          </a:xfrm>
          <a:prstGeom prst="rect">
            <a:avLst/>
          </a:prstGeom>
          <a:noFill/>
        </p:spPr>
        <p:txBody>
          <a:bodyPr wrap="square" rtlCol="0">
            <a:spAutoFit/>
          </a:bodyPr>
          <a:lstStyle/>
          <a:p>
            <a:r>
              <a:rPr lang="en-GB" sz="2000" dirty="0" smtClean="0"/>
              <a:t>DNA methylation, of its cytosine base, controls how compacted the DNA is, and therefore how accessible to transcription machinery the DNA is. </a:t>
            </a:r>
          </a:p>
          <a:p>
            <a:endParaRPr lang="en-GB" sz="2000" dirty="0"/>
          </a:p>
          <a:p>
            <a:r>
              <a:rPr lang="en-GB" sz="2000" dirty="0" smtClean="0"/>
              <a:t>DNA methylation </a:t>
            </a:r>
            <a:r>
              <a:rPr lang="en-GB" sz="2000" dirty="0"/>
              <a:t>keeps higher order regulation of which genes can be expressed or silenced.</a:t>
            </a:r>
          </a:p>
          <a:p>
            <a:endParaRPr lang="en-GB" sz="2000" dirty="0"/>
          </a:p>
          <a:p>
            <a:r>
              <a:rPr lang="en-GB" sz="2000" dirty="0" smtClean="0"/>
              <a:t>It is also </a:t>
            </a:r>
            <a:r>
              <a:rPr lang="en-GB" sz="2000" dirty="0"/>
              <a:t>is used to determine which genes will be inherited from the mother and which from the farther</a:t>
            </a:r>
            <a:r>
              <a:rPr lang="en-GB" sz="2000" dirty="0" smtClean="0"/>
              <a:t>.</a:t>
            </a:r>
          </a:p>
          <a:p>
            <a:r>
              <a:rPr lang="en-GB" sz="2000" dirty="0" smtClean="0"/>
              <a:t>This is a process called X-inactivation.</a:t>
            </a:r>
            <a:endParaRPr lang="en-GB" sz="2000" dirty="0"/>
          </a:p>
          <a:p>
            <a:endParaRPr lang="en-GB" dirty="0" smtClean="0"/>
          </a:p>
          <a:p>
            <a:endParaRPr lang="en-GB" dirty="0" smtClean="0"/>
          </a:p>
          <a:p>
            <a:endParaRPr lang="en-GB" dirty="0"/>
          </a:p>
        </p:txBody>
      </p:sp>
      <p:pic>
        <p:nvPicPr>
          <p:cNvPr id="13" name="Picture 12"/>
          <p:cNvPicPr>
            <a:picLocks noChangeAspect="1"/>
          </p:cNvPicPr>
          <p:nvPr/>
        </p:nvPicPr>
        <p:blipFill>
          <a:blip r:embed="rId3"/>
          <a:stretch>
            <a:fillRect/>
          </a:stretch>
        </p:blipFill>
        <p:spPr>
          <a:xfrm>
            <a:off x="5303158" y="2503315"/>
            <a:ext cx="5970583" cy="2598960"/>
          </a:xfrm>
          <a:prstGeom prst="rect">
            <a:avLst/>
          </a:prstGeom>
        </p:spPr>
      </p:pic>
      <p:pic>
        <p:nvPicPr>
          <p:cNvPr id="22" name="Picture 2" descr="Image result for babraham institute epigene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861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037" y="-50368"/>
            <a:ext cx="10515600" cy="1325563"/>
          </a:xfrm>
        </p:spPr>
        <p:txBody>
          <a:bodyPr/>
          <a:lstStyle/>
          <a:p>
            <a:r>
              <a:rPr lang="en-GB" b="1" dirty="0" smtClean="0"/>
              <a:t>Epigenetic landscape: Waddington Landscape</a:t>
            </a:r>
            <a:endParaRPr lang="en-GB" b="1" dirty="0"/>
          </a:p>
        </p:txBody>
      </p:sp>
      <p:sp>
        <p:nvSpPr>
          <p:cNvPr id="4" name="Oval 3"/>
          <p:cNvSpPr/>
          <p:nvPr/>
        </p:nvSpPr>
        <p:spPr>
          <a:xfrm>
            <a:off x="5669841" y="169068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5041768" y="3062288"/>
            <a:ext cx="914400" cy="914400"/>
          </a:xfrm>
          <a:prstGeom prst="ellipse">
            <a:avLst/>
          </a:prstGeom>
          <a:solidFill>
            <a:srgbClr val="7030A0"/>
          </a:solidFill>
          <a:ln>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Oval 5"/>
          <p:cNvSpPr/>
          <p:nvPr/>
        </p:nvSpPr>
        <p:spPr>
          <a:xfrm>
            <a:off x="7059914" y="3057670"/>
            <a:ext cx="914400" cy="9144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7" name="Oval 6"/>
          <p:cNvSpPr/>
          <p:nvPr/>
        </p:nvSpPr>
        <p:spPr>
          <a:xfrm>
            <a:off x="3707114" y="4900325"/>
            <a:ext cx="914400" cy="914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 name="Oval 7"/>
          <p:cNvSpPr/>
          <p:nvPr/>
        </p:nvSpPr>
        <p:spPr>
          <a:xfrm>
            <a:off x="8283732" y="4902851"/>
            <a:ext cx="914400"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Oval 8"/>
          <p:cNvSpPr/>
          <p:nvPr/>
        </p:nvSpPr>
        <p:spPr>
          <a:xfrm>
            <a:off x="5471259" y="4900325"/>
            <a:ext cx="914400" cy="9144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cxnSp>
        <p:nvCxnSpPr>
          <p:cNvPr id="11" name="Straight Arrow Connector 10"/>
          <p:cNvCxnSpPr/>
          <p:nvPr/>
        </p:nvCxnSpPr>
        <p:spPr>
          <a:xfrm flipH="1">
            <a:off x="5669841" y="2697451"/>
            <a:ext cx="258618" cy="26785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6584241" y="2605088"/>
            <a:ext cx="544946" cy="5264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376750" y="3972070"/>
            <a:ext cx="665018" cy="8405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5586714" y="4073670"/>
            <a:ext cx="212436" cy="7573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7748023" y="4015943"/>
            <a:ext cx="535709" cy="8843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Freeform 19"/>
          <p:cNvSpPr/>
          <p:nvPr/>
        </p:nvSpPr>
        <p:spPr>
          <a:xfrm>
            <a:off x="3296096" y="2852665"/>
            <a:ext cx="6668654" cy="3513071"/>
          </a:xfrm>
          <a:custGeom>
            <a:avLst/>
            <a:gdLst>
              <a:gd name="connsiteX0" fmla="*/ 0 w 6668654"/>
              <a:gd name="connsiteY0" fmla="*/ 2698823 h 3513071"/>
              <a:gd name="connsiteX1" fmla="*/ 508000 w 6668654"/>
              <a:gd name="connsiteY1" fmla="*/ 3179114 h 3513071"/>
              <a:gd name="connsiteX2" fmla="*/ 1514763 w 6668654"/>
              <a:gd name="connsiteY2" fmla="*/ 3197586 h 3513071"/>
              <a:gd name="connsiteX3" fmla="*/ 1782618 w 6668654"/>
              <a:gd name="connsiteY3" fmla="*/ 1858314 h 3513071"/>
              <a:gd name="connsiteX4" fmla="*/ 2022763 w 6668654"/>
              <a:gd name="connsiteY4" fmla="*/ 3262241 h 3513071"/>
              <a:gd name="connsiteX5" fmla="*/ 3454400 w 6668654"/>
              <a:gd name="connsiteY5" fmla="*/ 3206823 h 3513071"/>
              <a:gd name="connsiteX6" fmla="*/ 2992582 w 6668654"/>
              <a:gd name="connsiteY6" fmla="*/ 408204 h 3513071"/>
              <a:gd name="connsiteX7" fmla="*/ 3472873 w 6668654"/>
              <a:gd name="connsiteY7" fmla="*/ 325077 h 3513071"/>
              <a:gd name="connsiteX8" fmla="*/ 4922982 w 6668654"/>
              <a:gd name="connsiteY8" fmla="*/ 3345368 h 3513071"/>
              <a:gd name="connsiteX9" fmla="*/ 6668654 w 6668654"/>
              <a:gd name="connsiteY9" fmla="*/ 3271477 h 3513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8654" h="3513071">
                <a:moveTo>
                  <a:pt x="0" y="2698823"/>
                </a:moveTo>
                <a:cubicBezTo>
                  <a:pt x="127770" y="2897405"/>
                  <a:pt x="255540" y="3095987"/>
                  <a:pt x="508000" y="3179114"/>
                </a:cubicBezTo>
                <a:cubicBezTo>
                  <a:pt x="760460" y="3262241"/>
                  <a:pt x="1302327" y="3417719"/>
                  <a:pt x="1514763" y="3197586"/>
                </a:cubicBezTo>
                <a:cubicBezTo>
                  <a:pt x="1727199" y="2977453"/>
                  <a:pt x="1697951" y="1847538"/>
                  <a:pt x="1782618" y="1858314"/>
                </a:cubicBezTo>
                <a:cubicBezTo>
                  <a:pt x="1867285" y="1869090"/>
                  <a:pt x="1744133" y="3037490"/>
                  <a:pt x="2022763" y="3262241"/>
                </a:cubicBezTo>
                <a:cubicBezTo>
                  <a:pt x="2301393" y="3486993"/>
                  <a:pt x="3292764" y="3682496"/>
                  <a:pt x="3454400" y="3206823"/>
                </a:cubicBezTo>
                <a:cubicBezTo>
                  <a:pt x="3616036" y="2731150"/>
                  <a:pt x="2989503" y="888495"/>
                  <a:pt x="2992582" y="408204"/>
                </a:cubicBezTo>
                <a:cubicBezTo>
                  <a:pt x="2995661" y="-72087"/>
                  <a:pt x="3151140" y="-164450"/>
                  <a:pt x="3472873" y="325077"/>
                </a:cubicBezTo>
                <a:cubicBezTo>
                  <a:pt x="3794606" y="814604"/>
                  <a:pt x="4390352" y="2854301"/>
                  <a:pt x="4922982" y="3345368"/>
                </a:cubicBezTo>
                <a:cubicBezTo>
                  <a:pt x="5455612" y="3836435"/>
                  <a:pt x="6434666" y="3072895"/>
                  <a:pt x="6668654" y="32714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0" idx="0"/>
          </p:cNvCxnSpPr>
          <p:nvPr/>
        </p:nvCxnSpPr>
        <p:spPr>
          <a:xfrm flipV="1">
            <a:off x="3296096" y="2300288"/>
            <a:ext cx="2013527" cy="325120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a:stCxn id="20" idx="9"/>
          </p:cNvCxnSpPr>
          <p:nvPr/>
        </p:nvCxnSpPr>
        <p:spPr>
          <a:xfrm flipH="1" flipV="1">
            <a:off x="7129187" y="2012589"/>
            <a:ext cx="2835563" cy="4111553"/>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5608758" y="1920226"/>
            <a:ext cx="1036566" cy="369332"/>
          </a:xfrm>
          <a:prstGeom prst="rect">
            <a:avLst/>
          </a:prstGeom>
          <a:noFill/>
        </p:spPr>
        <p:txBody>
          <a:bodyPr wrap="none" rtlCol="0">
            <a:spAutoFit/>
          </a:bodyPr>
          <a:lstStyle/>
          <a:p>
            <a:r>
              <a:rPr lang="en-GB" dirty="0" smtClean="0"/>
              <a:t>Stem cell</a:t>
            </a:r>
            <a:endParaRPr lang="en-GB" dirty="0"/>
          </a:p>
        </p:txBody>
      </p:sp>
      <p:sp>
        <p:nvSpPr>
          <p:cNvPr id="34" name="TextBox 33"/>
          <p:cNvSpPr txBox="1"/>
          <p:nvPr/>
        </p:nvSpPr>
        <p:spPr>
          <a:xfrm>
            <a:off x="9546548" y="5154447"/>
            <a:ext cx="2332562" cy="369332"/>
          </a:xfrm>
          <a:prstGeom prst="rect">
            <a:avLst/>
          </a:prstGeom>
          <a:noFill/>
        </p:spPr>
        <p:txBody>
          <a:bodyPr wrap="none" rtlCol="0">
            <a:spAutoFit/>
          </a:bodyPr>
          <a:lstStyle/>
          <a:p>
            <a:r>
              <a:rPr lang="en-GB" dirty="0" smtClean="0"/>
              <a:t>Fully differentiated cell</a:t>
            </a:r>
            <a:endParaRPr lang="en-GB" dirty="0"/>
          </a:p>
        </p:txBody>
      </p:sp>
      <p:sp>
        <p:nvSpPr>
          <p:cNvPr id="35" name="TextBox 34"/>
          <p:cNvSpPr txBox="1"/>
          <p:nvPr/>
        </p:nvSpPr>
        <p:spPr>
          <a:xfrm>
            <a:off x="8454607" y="3210070"/>
            <a:ext cx="1547347" cy="369332"/>
          </a:xfrm>
          <a:prstGeom prst="rect">
            <a:avLst/>
          </a:prstGeom>
          <a:noFill/>
        </p:spPr>
        <p:txBody>
          <a:bodyPr wrap="none" rtlCol="0">
            <a:spAutoFit/>
          </a:bodyPr>
          <a:lstStyle/>
          <a:p>
            <a:r>
              <a:rPr lang="en-GB" dirty="0" smtClean="0"/>
              <a:t>Progenitor cell</a:t>
            </a:r>
            <a:endParaRPr lang="en-GB" dirty="0"/>
          </a:p>
        </p:txBody>
      </p:sp>
      <p:sp>
        <p:nvSpPr>
          <p:cNvPr id="36" name="TextBox 35"/>
          <p:cNvSpPr txBox="1"/>
          <p:nvPr/>
        </p:nvSpPr>
        <p:spPr>
          <a:xfrm rot="18097753">
            <a:off x="3127347" y="3330204"/>
            <a:ext cx="1552797" cy="369332"/>
          </a:xfrm>
          <a:prstGeom prst="rect">
            <a:avLst/>
          </a:prstGeom>
          <a:noFill/>
        </p:spPr>
        <p:txBody>
          <a:bodyPr wrap="none" rtlCol="0">
            <a:spAutoFit/>
          </a:bodyPr>
          <a:lstStyle/>
          <a:p>
            <a:r>
              <a:rPr lang="en-GB" dirty="0" smtClean="0"/>
              <a:t>Differentiation</a:t>
            </a:r>
            <a:endParaRPr lang="en-GB" dirty="0"/>
          </a:p>
        </p:txBody>
      </p:sp>
      <p:cxnSp>
        <p:nvCxnSpPr>
          <p:cNvPr id="38" name="Straight Arrow Connector 37"/>
          <p:cNvCxnSpPr/>
          <p:nvPr/>
        </p:nvCxnSpPr>
        <p:spPr>
          <a:xfrm flipH="1">
            <a:off x="3222205" y="2300288"/>
            <a:ext cx="1921164" cy="303882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p:cNvCxnSpPr/>
          <p:nvPr/>
        </p:nvCxnSpPr>
        <p:spPr>
          <a:xfrm flipH="1">
            <a:off x="6584241" y="5551488"/>
            <a:ext cx="148331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52" name="Cross 51"/>
          <p:cNvSpPr/>
          <p:nvPr/>
        </p:nvSpPr>
        <p:spPr>
          <a:xfrm rot="18691462">
            <a:off x="6778497" y="5066467"/>
            <a:ext cx="979022" cy="959700"/>
          </a:xfrm>
          <a:prstGeom prst="plus">
            <a:avLst>
              <a:gd name="adj" fmla="val 4302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p:cNvSpPr txBox="1"/>
          <p:nvPr/>
        </p:nvSpPr>
        <p:spPr>
          <a:xfrm>
            <a:off x="462988" y="1938265"/>
            <a:ext cx="3244126" cy="2554545"/>
          </a:xfrm>
          <a:prstGeom prst="rect">
            <a:avLst/>
          </a:prstGeom>
          <a:noFill/>
        </p:spPr>
        <p:txBody>
          <a:bodyPr wrap="square" rtlCol="0">
            <a:spAutoFit/>
          </a:bodyPr>
          <a:lstStyle/>
          <a:p>
            <a:r>
              <a:rPr lang="en-GB" sz="2000" dirty="0" smtClean="0"/>
              <a:t>Cells differentiate along a pathway and cannot easily go back or change to another pathway. The hills along this pathway that prevent this differentiation change are heavily influenced by epigenetics.</a:t>
            </a:r>
            <a:endParaRPr lang="en-GB" sz="2000" dirty="0"/>
          </a:p>
        </p:txBody>
      </p:sp>
      <p:pic>
        <p:nvPicPr>
          <p:cNvPr id="54" name="Picture 2" descr="Image result for babraham institute epigenet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21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0319" y="-279033"/>
            <a:ext cx="10018713" cy="1752599"/>
          </a:xfrm>
        </p:spPr>
        <p:txBody>
          <a:bodyPr>
            <a:normAutofit/>
          </a:bodyPr>
          <a:lstStyle/>
          <a:p>
            <a:r>
              <a:rPr lang="en-GB" sz="4000" b="1" dirty="0" smtClean="0"/>
              <a:t>Factors that can cause changes in </a:t>
            </a:r>
            <a:r>
              <a:rPr lang="en-GB" sz="4000" b="1" dirty="0"/>
              <a:t>e</a:t>
            </a:r>
            <a:r>
              <a:rPr lang="en-GB" sz="4000" b="1" dirty="0" smtClean="0"/>
              <a:t>pigenetics </a:t>
            </a:r>
            <a:endParaRPr lang="en-GB" sz="4000" b="1" dirty="0"/>
          </a:p>
        </p:txBody>
      </p:sp>
      <p:sp>
        <p:nvSpPr>
          <p:cNvPr id="5" name="AutoShape 2" descr="Image result for di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mCpG Sticks.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rcRect l="24306" r="21528"/>
          <a:stretch>
            <a:fillRect/>
          </a:stretch>
        </p:blipFill>
        <p:spPr>
          <a:xfrm>
            <a:off x="383535" y="2736444"/>
            <a:ext cx="1315012" cy="1820787"/>
          </a:xfrm>
          <a:prstGeom prst="rect">
            <a:avLst/>
          </a:prstGeom>
        </p:spPr>
      </p:pic>
      <p:pic>
        <p:nvPicPr>
          <p:cNvPr id="7170" name="Picture 2" descr="https://media.istockphoto.com/photos/food-pyramid-picture-id158687688?b=1&amp;k=6&amp;m=158687688&amp;s=170667a&amp;w=0&amp;h=DNmJK02QbBIW18g2mo4jwWGjOHzvzNRtZWhiaDpbQk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0838" y="2396917"/>
            <a:ext cx="2036647" cy="203664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ower Station, Energy, Electric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4372" y="2486526"/>
            <a:ext cx="3073778" cy="185743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Su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2905" y="2486526"/>
            <a:ext cx="2860341" cy="185743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umbbells, Shoes, Sneakers, Rubber Shoe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5809" y="4557231"/>
            <a:ext cx="2846706" cy="1897804"/>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igarettes, Ashtray, Ash, Smoki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4371" y="4547946"/>
            <a:ext cx="3073778" cy="1907089"/>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Portrait Of Multi-Generation Family Group With Dog On Winter Beach Vacation Portrait Of Multi-Generation Family Group With Dog On Winter Beach Vacation multi generation family stock pictures, royalty-free photos &amp; imag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19420" y="4557231"/>
            <a:ext cx="2846706" cy="18978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0669" y="1620591"/>
            <a:ext cx="10758012" cy="830997"/>
          </a:xfrm>
          <a:prstGeom prst="rect">
            <a:avLst/>
          </a:prstGeom>
          <a:noFill/>
        </p:spPr>
        <p:txBody>
          <a:bodyPr wrap="square" rtlCol="0">
            <a:spAutoFit/>
          </a:bodyPr>
          <a:lstStyle/>
          <a:p>
            <a:pPr algn="ctr"/>
            <a:r>
              <a:rPr lang="en-GB" sz="2400" dirty="0" smtClean="0"/>
              <a:t>Diet, exercise, pollution, sun exposure, smoking/toxins </a:t>
            </a:r>
            <a:br>
              <a:rPr lang="en-GB" sz="2400" dirty="0" smtClean="0"/>
            </a:br>
            <a:r>
              <a:rPr lang="en-GB" sz="2400" dirty="0" smtClean="0"/>
              <a:t>and age are the main factors effecting epigenetics </a:t>
            </a:r>
            <a:endParaRPr lang="en-GB" sz="2400" dirty="0"/>
          </a:p>
        </p:txBody>
      </p:sp>
      <p:sp>
        <p:nvSpPr>
          <p:cNvPr id="4" name="TextBox 3"/>
          <p:cNvSpPr txBox="1"/>
          <p:nvPr/>
        </p:nvSpPr>
        <p:spPr>
          <a:xfrm>
            <a:off x="2338086" y="993081"/>
            <a:ext cx="7449540" cy="400110"/>
          </a:xfrm>
          <a:prstGeom prst="rect">
            <a:avLst/>
          </a:prstGeom>
          <a:noFill/>
        </p:spPr>
        <p:txBody>
          <a:bodyPr wrap="none" rtlCol="0">
            <a:spAutoFit/>
          </a:bodyPr>
          <a:lstStyle/>
          <a:p>
            <a:r>
              <a:rPr lang="en-GB" sz="2000" dirty="0" smtClean="0"/>
              <a:t>Names some factors you think may have an affect on your epigenetics</a:t>
            </a:r>
            <a:endParaRPr lang="en-GB" sz="2000" dirty="0"/>
          </a:p>
        </p:txBody>
      </p:sp>
      <p:pic>
        <p:nvPicPr>
          <p:cNvPr id="23" name="Picture 2" descr="Image result for babraham institute epigenetic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53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 presetClass="mediacall" presetSubtype="0" fill="hold" nodeType="clickEffect">
                                  <p:stCondLst>
                                    <p:cond delay="0"/>
                                  </p:stCondLst>
                                  <p:childTnLst>
                                    <p:cmd type="call" cmd="togglePause">
                                      <p:cBhvr>
                                        <p:cTn id="27" dur="1" fill="hold"/>
                                        <p:tgtEl>
                                          <p:spTgt spid="11"/>
                                        </p:tgtEl>
                                      </p:cBhvr>
                                    </p:cmd>
                                  </p:childTnLst>
                                </p:cTn>
                              </p:par>
                            </p:childTnLst>
                          </p:cTn>
                        </p:par>
                      </p:childTnLst>
                    </p:cTn>
                  </p:par>
                </p:childTnLst>
              </p:cTn>
              <p:nextCondLst>
                <p:cond evt="onClick" delay="0">
                  <p:tgtEl>
                    <p:spTgt spid="11"/>
                  </p:tgtEl>
                </p:cond>
              </p:nextCondLst>
            </p:seq>
            <p:video>
              <p:cMediaNode>
                <p:cTn id="28" fill="hold" display="0">
                  <p:stCondLst>
                    <p:cond delay="indefinite"/>
                  </p:stCondLst>
                  <p:endCondLst>
                    <p:cond evt="onNext" delay="0">
                      <p:tgtEl>
                        <p:sldTgt/>
                      </p:tgtEl>
                    </p:cond>
                    <p:cond evt="onPrev" delay="0">
                      <p:tgtEl>
                        <p:sldTgt/>
                      </p:tgtEl>
                    </p:cond>
                  </p:endCondLst>
                </p:cTn>
                <p:tgtEl>
                  <p:spTgt spid="11"/>
                </p:tgtEl>
              </p:cMediaNode>
            </p:video>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262" y="89467"/>
            <a:ext cx="10515600" cy="1325563"/>
          </a:xfrm>
        </p:spPr>
        <p:txBody>
          <a:bodyPr/>
          <a:lstStyle/>
          <a:p>
            <a:r>
              <a:rPr lang="en-GB" b="1" dirty="0" smtClean="0"/>
              <a:t>Heritable &amp; imprinting</a:t>
            </a:r>
            <a:endParaRPr lang="en-GB" b="1" dirty="0"/>
          </a:p>
        </p:txBody>
      </p:sp>
      <p:sp>
        <p:nvSpPr>
          <p:cNvPr id="3" name="Content Placeholder 2"/>
          <p:cNvSpPr>
            <a:spLocks noGrp="1"/>
          </p:cNvSpPr>
          <p:nvPr>
            <p:ph idx="1"/>
          </p:nvPr>
        </p:nvSpPr>
        <p:spPr>
          <a:xfrm>
            <a:off x="472306" y="1391052"/>
            <a:ext cx="10515600" cy="1046148"/>
          </a:xfrm>
        </p:spPr>
        <p:txBody>
          <a:bodyPr>
            <a:normAutofit fontScale="47500" lnSpcReduction="20000"/>
          </a:bodyPr>
          <a:lstStyle/>
          <a:p>
            <a:r>
              <a:rPr lang="en-GB" sz="4000" dirty="0" smtClean="0"/>
              <a:t>Early development most epigenetics are de-methylated/ removed</a:t>
            </a:r>
            <a:br>
              <a:rPr lang="en-GB" sz="4000" dirty="0" smtClean="0"/>
            </a:br>
            <a:r>
              <a:rPr lang="en-GB" sz="4000" dirty="0" smtClean="0"/>
              <a:t>but some specific ones are kept – this is </a:t>
            </a:r>
            <a:r>
              <a:rPr lang="en-GB" sz="4000" dirty="0"/>
              <a:t>called </a:t>
            </a:r>
            <a:r>
              <a:rPr lang="en-GB" sz="4000" dirty="0" smtClean="0"/>
              <a:t>imprinting.</a:t>
            </a:r>
          </a:p>
          <a:p>
            <a:r>
              <a:rPr lang="en-GB" sz="4000" dirty="0" smtClean="0"/>
              <a:t>Epigenetic </a:t>
            </a:r>
            <a:r>
              <a:rPr lang="en-GB" sz="4000" dirty="0"/>
              <a:t>‘silencing’ ensures a gene is turned </a:t>
            </a:r>
            <a:r>
              <a:rPr lang="en-GB" sz="4000" dirty="0" smtClean="0"/>
              <a:t>off. This </a:t>
            </a:r>
            <a:r>
              <a:rPr lang="en-GB" sz="4000" dirty="0"/>
              <a:t>is extremely important in female mammals to stop them from having twice as many X-chromosome gene products as males.</a:t>
            </a:r>
          </a:p>
          <a:p>
            <a:endParaRPr lang="en-GB" sz="4000" dirty="0" smtClean="0"/>
          </a:p>
          <a:p>
            <a:endParaRPr lang="en-GB" sz="4000" dirty="0"/>
          </a:p>
        </p:txBody>
      </p:sp>
      <p:pic>
        <p:nvPicPr>
          <p:cNvPr id="4" name="Google Shape;100;p14"/>
          <p:cNvPicPr preferRelativeResize="0"/>
          <p:nvPr/>
        </p:nvPicPr>
        <p:blipFill rotWithShape="1">
          <a:blip r:embed="rId2">
            <a:alphaModFix/>
          </a:blip>
          <a:srcRect l="68689" t="36345" r="25447" b="43697"/>
          <a:stretch/>
        </p:blipFill>
        <p:spPr>
          <a:xfrm>
            <a:off x="7504133" y="2477750"/>
            <a:ext cx="580104" cy="934064"/>
          </a:xfrm>
          <a:prstGeom prst="rect">
            <a:avLst/>
          </a:prstGeom>
          <a:noFill/>
          <a:ln>
            <a:noFill/>
          </a:ln>
        </p:spPr>
      </p:pic>
      <p:pic>
        <p:nvPicPr>
          <p:cNvPr id="5" name="Google Shape;100;p14"/>
          <p:cNvPicPr preferRelativeResize="0"/>
          <p:nvPr/>
        </p:nvPicPr>
        <p:blipFill rotWithShape="1">
          <a:blip r:embed="rId2">
            <a:alphaModFix/>
          </a:blip>
          <a:srcRect l="52786" t="60689" r="41897" b="23739"/>
          <a:stretch/>
        </p:blipFill>
        <p:spPr>
          <a:xfrm>
            <a:off x="5945720" y="2580374"/>
            <a:ext cx="604685" cy="831440"/>
          </a:xfrm>
          <a:prstGeom prst="rect">
            <a:avLst/>
          </a:prstGeom>
          <a:noFill/>
          <a:ln>
            <a:noFill/>
          </a:ln>
        </p:spPr>
      </p:pic>
      <p:pic>
        <p:nvPicPr>
          <p:cNvPr id="6" name="Google Shape;100;p14"/>
          <p:cNvPicPr preferRelativeResize="0"/>
          <p:nvPr/>
        </p:nvPicPr>
        <p:blipFill rotWithShape="1">
          <a:blip r:embed="rId2">
            <a:alphaModFix/>
          </a:blip>
          <a:srcRect l="35244" t="7090" r="61625" b="77311"/>
          <a:stretch/>
        </p:blipFill>
        <p:spPr>
          <a:xfrm>
            <a:off x="4357810" y="2477750"/>
            <a:ext cx="448085" cy="934064"/>
          </a:xfrm>
          <a:prstGeom prst="rect">
            <a:avLst/>
          </a:prstGeom>
          <a:noFill/>
          <a:ln>
            <a:noFill/>
          </a:ln>
        </p:spPr>
      </p:pic>
      <p:pic>
        <p:nvPicPr>
          <p:cNvPr id="7" name="Google Shape;100;p14"/>
          <p:cNvPicPr preferRelativeResize="0"/>
          <p:nvPr/>
        </p:nvPicPr>
        <p:blipFill rotWithShape="1">
          <a:blip r:embed="rId2">
            <a:alphaModFix/>
          </a:blip>
          <a:srcRect l="26200" t="52888" r="68830" b="37028"/>
          <a:stretch/>
        </p:blipFill>
        <p:spPr>
          <a:xfrm>
            <a:off x="3114388" y="2642132"/>
            <a:ext cx="673510" cy="707923"/>
          </a:xfrm>
          <a:prstGeom prst="rect">
            <a:avLst/>
          </a:prstGeom>
          <a:noFill/>
          <a:ln>
            <a:noFill/>
          </a:ln>
        </p:spPr>
      </p:pic>
      <p:pic>
        <p:nvPicPr>
          <p:cNvPr id="8" name="Google Shape;100;p14"/>
          <p:cNvPicPr preferRelativeResize="0"/>
          <p:nvPr/>
        </p:nvPicPr>
        <p:blipFill rotWithShape="1">
          <a:blip r:embed="rId2">
            <a:alphaModFix/>
          </a:blip>
          <a:srcRect l="16798" t="46952" r="80039" b="44596"/>
          <a:stretch/>
        </p:blipFill>
        <p:spPr>
          <a:xfrm>
            <a:off x="1847078" y="2716182"/>
            <a:ext cx="573778" cy="570272"/>
          </a:xfrm>
          <a:prstGeom prst="rect">
            <a:avLst/>
          </a:prstGeom>
          <a:noFill/>
          <a:ln>
            <a:noFill/>
          </a:ln>
        </p:spPr>
      </p:pic>
      <p:pic>
        <p:nvPicPr>
          <p:cNvPr id="4100" name="Picture 4" descr="2 Conceptual Overview of the Role of Epigenetics in Childhood Obesity |  Examining a Developmental Approach to Childhood Obesity: The Fetal and  Early Childhood Years: Workshop Summary | The National Academies 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293" y="4433984"/>
            <a:ext cx="6909944" cy="21036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babraham institute epigenetic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048" y="144232"/>
            <a:ext cx="717759" cy="8003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6562" y="3509319"/>
            <a:ext cx="10540314" cy="1754326"/>
          </a:xfrm>
          <a:prstGeom prst="rect">
            <a:avLst/>
          </a:prstGeom>
          <a:noFill/>
        </p:spPr>
        <p:txBody>
          <a:bodyPr wrap="square" rtlCol="0">
            <a:spAutoFit/>
          </a:bodyPr>
          <a:lstStyle/>
          <a:p>
            <a:r>
              <a:rPr lang="en-GB" dirty="0" smtClean="0"/>
              <a:t>Diet affecting epigenetics example:</a:t>
            </a:r>
          </a:p>
          <a:p>
            <a:r>
              <a:rPr lang="en-GB" dirty="0" smtClean="0"/>
              <a:t>Agouti </a:t>
            </a:r>
            <a:r>
              <a:rPr lang="en-GB" dirty="0"/>
              <a:t>mice – studied the imprinting of genes for hair colour and obesity. Both of these mice are from the same mother but are fed different diets. When put on the same diet the appearance of the mouse on the left will change to that of the mouse on the right.</a:t>
            </a:r>
          </a:p>
          <a:p>
            <a:endParaRPr lang="en-GB" dirty="0"/>
          </a:p>
          <a:p>
            <a:endParaRPr lang="en-GB" dirty="0"/>
          </a:p>
        </p:txBody>
      </p:sp>
    </p:spTree>
    <p:extLst>
      <p:ext uri="{BB962C8B-B14F-4D97-AF65-F5344CB8AC3E}">
        <p14:creationId xmlns:p14="http://schemas.microsoft.com/office/powerpoint/2010/main" val="358295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7267</TotalTime>
  <Words>827</Words>
  <Application>Microsoft Office PowerPoint</Application>
  <PresentationFormat>Widescreen</PresentationFormat>
  <Paragraphs>75</Paragraphs>
  <Slides>13</Slides>
  <Notes>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Epigenetics</vt:lpstr>
      <vt:lpstr>‘Epi’ – ‘genetics’</vt:lpstr>
      <vt:lpstr>DNA</vt:lpstr>
      <vt:lpstr>DNA structure within the nucleus </vt:lpstr>
      <vt:lpstr>Regulating the gene expression</vt:lpstr>
      <vt:lpstr>The central dogma</vt:lpstr>
      <vt:lpstr>Epigenetic landscape: Waddington Landscape</vt:lpstr>
      <vt:lpstr>Factors that can cause changes in epigenetics </vt:lpstr>
      <vt:lpstr>Heritable &amp; imprinting</vt:lpstr>
      <vt:lpstr>Age effecting epigenetics: Identical twins</vt:lpstr>
      <vt:lpstr>Age</vt:lpstr>
      <vt:lpstr>The study of epigenetics</vt:lpstr>
      <vt:lpstr>Further discussion: </vt:lpstr>
    </vt:vector>
  </TitlesOfParts>
  <Company>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Epigenetics</dc:title>
  <dc:creator>Laura Benson</dc:creator>
  <cp:lastModifiedBy>Laura Benson</cp:lastModifiedBy>
  <cp:revision>22</cp:revision>
  <dcterms:created xsi:type="dcterms:W3CDTF">2021-06-24T11:04:28Z</dcterms:created>
  <dcterms:modified xsi:type="dcterms:W3CDTF">2021-07-13T12:55:36Z</dcterms:modified>
</cp:coreProperties>
</file>